
<file path=[Content_Types].xml><?xml version="1.0" encoding="utf-8"?>
<Types xmlns="http://schemas.openxmlformats.org/package/2006/content-types">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slides/slide45.xml" ContentType="application/vnd.openxmlformats-officedocument.presentationml.slide+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notesSlides/notesSlide40.xml" ContentType="application/vnd.openxmlformats-officedocument.presentationml.notes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39.xml" ContentType="application/vnd.openxmlformats-officedocument.presentationml.notesSlide+xml"/>
  <Override PartName="/ppt/notesSlides/notesSlide9.xml" ContentType="application/vnd.openxmlformats-officedocument.presentationml.notesSlide+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44.xml" ContentType="application/vnd.openxmlformats-officedocument.presentationml.slide+xml"/>
  <Override PartName="/ppt/notesSlides/notesSlide30.xml" ContentType="application/vnd.openxmlformats-officedocument.presentationml.notesSlide+xml"/>
  <Override PartName="/ppt/notesSlides/notesSlide46.xml" ContentType="application/vnd.openxmlformats-officedocument.presentationml.notesSlide+xml"/>
  <Override PartName="/ppt/slides/slide27.xml" ContentType="application/vnd.openxmlformats-officedocument.presentationml.slide+xml"/>
  <Default Extension="vml" ContentType="application/vnd.openxmlformats-officedocument.vmlDrawing"/>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notesSlides/notesSlide38.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Override PartName="/ppt/notesSlides/notesSlide45.xml" ContentType="application/vnd.openxmlformats-officedocument.presentationml.notesSlide+xml"/>
  <Default Extension="pict" ContentType="image/pict"/>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notesSlides/notesSlide37.xml" ContentType="application/vnd.openxmlformats-officedocument.presentationml.notesSlide+xml"/>
  <Override PartName="/ppt/slides/slide18.xml" ContentType="application/vnd.openxmlformats-officedocument.presentationml.slide+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slides/slide42.xml" ContentType="application/vnd.openxmlformats-officedocument.presentationml.slide+xml"/>
  <Override PartName="/ppt/notesSlides/notesSlide44.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slides/slide48.xml" ContentType="application/vnd.openxmlformats-officedocument.presentationml.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charts/chart1.xml" ContentType="application/vnd.openxmlformats-officedocument.drawingml.char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viewProps.xml" ContentType="application/vnd.openxmlformats-officedocument.presentationml.viewProps+xml"/>
  <Override PartName="/ppt/notesSlides/notesSlide11.xml" ContentType="application/vnd.openxmlformats-officedocument.presentationml.notesSlide+xml"/>
  <Override PartName="/ppt/slides/slide47.xml" ContentType="application/vnd.openxmlformats-officedocument.presentationml.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notesSlides/notesSlide42.xml" ContentType="application/vnd.openxmlformats-officedocument.presentationml.notesSlide+xml"/>
  <Override PartName="/ppt/slides/slide23.xml" ContentType="application/vnd.openxmlformats-officedocument.presentationml.slide+xml"/>
  <Override PartName="/ppt/slides/slide39.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slides/slide46.xml" ContentType="application/vnd.openxmlformats-officedocument.presentationml.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notesSlides/notesSlide41.xml" ContentType="application/vnd.openxmlformats-officedocument.presentationml.notesSlide+xml"/>
  <Override PartName="/ppt/slides/slide22.xml" ContentType="application/vnd.openxmlformats-officedocument.presentationml.slide+xml"/>
  <Override PartName="/ppt/slides/slide38.xml" ContentType="application/vnd.openxmlformats-officedocument.presentationml.slide+xml"/>
  <Override PartName="/ppt/notesSlides/notesSlide24.xml" ContentType="application/vnd.openxmlformats-officedocument.presentationml.notesSlide+xml"/>
  <Override PartName="/ppt/slides/slide6.xml" ContentType="application/vnd.openxmlformats-officedocument.presentationml.slide+xml"/>
  <Override PartName="/ppt/presentation.xml" ContentType="application/vnd.openxmlformats-officedocument.presentationml.presentation.main+xml"/>
  <Default Extension="bin" ContentType="application/vnd.openxmlformats-officedocument.presentationml.printerSettings"/>
  <Override PartName="/ppt/slides/slide3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72" r:id="rId1"/>
  </p:sldMasterIdLst>
  <p:notesMasterIdLst>
    <p:notesMasterId r:id="rId50"/>
  </p:notesMasterIdLst>
  <p:sldIdLst>
    <p:sldId id="292" r:id="rId2"/>
    <p:sldId id="440" r:id="rId3"/>
    <p:sldId id="429" r:id="rId4"/>
    <p:sldId id="473" r:id="rId5"/>
    <p:sldId id="472" r:id="rId6"/>
    <p:sldId id="465" r:id="rId7"/>
    <p:sldId id="431" r:id="rId8"/>
    <p:sldId id="466" r:id="rId9"/>
    <p:sldId id="441" r:id="rId10"/>
    <p:sldId id="442" r:id="rId11"/>
    <p:sldId id="438" r:id="rId12"/>
    <p:sldId id="444" r:id="rId13"/>
    <p:sldId id="446" r:id="rId14"/>
    <p:sldId id="447" r:id="rId15"/>
    <p:sldId id="432" r:id="rId16"/>
    <p:sldId id="448" r:id="rId17"/>
    <p:sldId id="439" r:id="rId18"/>
    <p:sldId id="449" r:id="rId19"/>
    <p:sldId id="450" r:id="rId20"/>
    <p:sldId id="476" r:id="rId21"/>
    <p:sldId id="451" r:id="rId22"/>
    <p:sldId id="477" r:id="rId23"/>
    <p:sldId id="478" r:id="rId24"/>
    <p:sldId id="433" r:id="rId25"/>
    <p:sldId id="452" r:id="rId26"/>
    <p:sldId id="453" r:id="rId27"/>
    <p:sldId id="469" r:id="rId28"/>
    <p:sldId id="430" r:id="rId29"/>
    <p:sldId id="454" r:id="rId30"/>
    <p:sldId id="455" r:id="rId31"/>
    <p:sldId id="456" r:id="rId32"/>
    <p:sldId id="457" r:id="rId33"/>
    <p:sldId id="435" r:id="rId34"/>
    <p:sldId id="458" r:id="rId35"/>
    <p:sldId id="459" r:id="rId36"/>
    <p:sldId id="474" r:id="rId37"/>
    <p:sldId id="475" r:id="rId38"/>
    <p:sldId id="436" r:id="rId39"/>
    <p:sldId id="461" r:id="rId40"/>
    <p:sldId id="460" r:id="rId41"/>
    <p:sldId id="437" r:id="rId42"/>
    <p:sldId id="462" r:id="rId43"/>
    <p:sldId id="464" r:id="rId44"/>
    <p:sldId id="468" r:id="rId45"/>
    <p:sldId id="467" r:id="rId46"/>
    <p:sldId id="471" r:id="rId47"/>
    <p:sldId id="470" r:id="rId48"/>
    <p:sldId id="341"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a="http://schemas.openxmlformats.org/drawingml/2006/main" xmlns:r="http://schemas.openxmlformats.org/officeDocument/2006/relationships" xmlns:p="http://schemas.openxmlformats.org/presentationml/2006/main" xmlns="" xmlns:p15="http://schemas.microsoft.com/office/powerpoint/2012/main" xmlns:mv="urn:schemas-microsoft-com:mac:vml" xmlns:mc="http://schemas.openxmlformats.org/markup-compatibility/2006">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p:present/>
    <p:sldAll/>
    <p:penClr>
      <a:prstClr val="red"/>
    </p:penClr>
    <p:extLst>
      <p:ext uri="{EC167BDD-8182-4AB7-AECC-EB403E3ABB37}">
        <p14:laserClr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a:srgbClr val="FF0000"/>
        </p14:laserClr>
      </p:ext>
      <p:ext uri="{2FDB2607-1784-4EEB-B798-7EB5836EED8A}">
        <p14:showMediaCtrls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
      </p:ext>
    </p:extLst>
  </p:showPr>
  <p:clrMru>
    <a:srgbClr val="FFF193"/>
    <a:srgbClr val="148902"/>
    <a:srgbClr val="0FC085"/>
    <a:srgbClr val="12EB00"/>
    <a:srgbClr val="890C55"/>
    <a:srgbClr val="0E74D2"/>
  </p:clrMru>
  <p:extLst>
    <p:ext uri="{E76CE94A-603C-4142-B9EB-6D1370010A27}">
      <p14:discardImageEditData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0"/>
    </p:ext>
    <p:ext uri="{D31A062A-798A-4329-ABDD-BBA856620510}">
      <p14:defaultImageDpi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220"/>
    </p:ext>
    <p:ext uri="{FD5EFAAD-0ECE-453E-9831-46B23BE46B34}">
      <p15:chartTrackingRefBased xmlns:a="http://schemas.openxmlformats.org/drawingml/2006/main" xmlns:r="http://schemas.openxmlformats.org/officeDocument/2006/relationships" xmlns:p="http://schemas.openxmlformats.org/presentationml/2006/main" xmlns="" xmlns:p15="http://schemas.microsoft.com/office/powerpoint/2012/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horzBarState="maximized">
    <p:restoredLeft sz="15620"/>
    <p:restoredTop sz="95338" autoAdjust="0"/>
  </p:normalViewPr>
  <p:slideViewPr>
    <p:cSldViewPr>
      <p:cViewPr>
        <p:scale>
          <a:sx n="100" d="100"/>
          <a:sy n="100" d="100"/>
        </p:scale>
        <p:origin x="-1112" y="-704"/>
      </p:cViewPr>
      <p:guideLst>
        <p:guide orient="horz" pos="2160"/>
        <p:guide pos="2880"/>
      </p:guideLst>
    </p:cSldViewPr>
  </p:slideViewPr>
  <p:notesTextViewPr>
    <p:cViewPr>
      <p:scale>
        <a:sx n="1" d="1"/>
        <a:sy n="1" d="1"/>
      </p:scale>
      <p:origin x="0" y="0"/>
    </p:cViewPr>
  </p:notesTextViewPr>
  <p:sorterViewPr>
    <p:cViewPr>
      <p:scale>
        <a:sx n="100" d="100"/>
        <a:sy n="100" d="100"/>
      </p:scale>
      <p:origin x="0" y="820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8"/>
  <c:chart>
    <c:plotArea>
      <c:layout/>
      <c:barChart>
        <c:barDir val="col"/>
        <c:grouping val="clustered"/>
        <c:ser>
          <c:idx val="0"/>
          <c:order val="0"/>
          <c:cat>
            <c:strRef>
              <c:f>Sheet1!$A$2:$A$11</c:f>
              <c:strCache>
                <c:ptCount val="10"/>
                <c:pt idx="0">
                  <c:v>p-aminobenzoic acid</c:v>
                </c:pt>
                <c:pt idx="1">
                  <c:v>o-anisidine</c:v>
                </c:pt>
                <c:pt idx="2">
                  <c:v>o-aminobenzoic acid</c:v>
                </c:pt>
                <c:pt idx="3">
                  <c:v>p-aminophenol</c:v>
                </c:pt>
                <c:pt idx="4">
                  <c:v>aniline</c:v>
                </c:pt>
                <c:pt idx="5">
                  <c:v>isciazid</c:v>
                </c:pt>
                <c:pt idx="6">
                  <c:v>p-aminotoluene</c:v>
                </c:pt>
                <c:pt idx="7">
                  <c:v>p-anisidine</c:v>
                </c:pt>
                <c:pt idx="8">
                  <c:v>m-aminophenol</c:v>
                </c:pt>
                <c:pt idx="9">
                  <c:v>o-aminophenol</c:v>
                </c:pt>
              </c:strCache>
            </c:strRef>
          </c:cat>
          <c:val>
            <c:numRef>
              <c:f>Sheet1!$B$2:$B$11</c:f>
              <c:numCache>
                <c:formatCode>General</c:formatCode>
                <c:ptCount val="10"/>
                <c:pt idx="0">
                  <c:v>0.36</c:v>
                </c:pt>
                <c:pt idx="1">
                  <c:v>0.41</c:v>
                </c:pt>
                <c:pt idx="2">
                  <c:v>0.48</c:v>
                </c:pt>
                <c:pt idx="3">
                  <c:v>0.54</c:v>
                </c:pt>
                <c:pt idx="4">
                  <c:v>0.55</c:v>
                </c:pt>
                <c:pt idx="5">
                  <c:v>0.59</c:v>
                </c:pt>
                <c:pt idx="6">
                  <c:v>0.63</c:v>
                </c:pt>
                <c:pt idx="7">
                  <c:v>0.83</c:v>
                </c:pt>
                <c:pt idx="8">
                  <c:v>1.71</c:v>
                </c:pt>
                <c:pt idx="9">
                  <c:v>1.94</c:v>
                </c:pt>
              </c:numCache>
            </c:numRef>
          </c:val>
        </c:ser>
        <c:axId val="229440728"/>
        <c:axId val="229443752"/>
      </c:barChart>
      <c:catAx>
        <c:axId val="229440728"/>
        <c:scaling>
          <c:orientation val="minMax"/>
        </c:scaling>
        <c:axPos val="b"/>
        <c:tickLblPos val="nextTo"/>
        <c:crossAx val="229443752"/>
        <c:crosses val="autoZero"/>
        <c:auto val="1"/>
        <c:lblAlgn val="ctr"/>
        <c:lblOffset val="100"/>
      </c:catAx>
      <c:valAx>
        <c:axId val="229443752"/>
        <c:scaling>
          <c:orientation val="minMax"/>
        </c:scaling>
        <c:axPos val="l"/>
        <c:majorGridlines/>
        <c:numFmt formatCode="General" sourceLinked="1"/>
        <c:tickLblPos val="nextTo"/>
        <c:crossAx val="229440728"/>
        <c:crosses val="autoZero"/>
        <c:crossBetween val="between"/>
      </c:valAx>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37.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0F7B19-0DD6-4B78-A5C1-BAA39D6B800C}" type="datetimeFigureOut">
              <a:rPr lang="en-US" smtClean="0"/>
              <a:pPr/>
              <a:t>5/29/13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BA5773-710B-4210-A93C-3CFA79E7C963}" type="slidenum">
              <a:rPr lang="en-US" smtClean="0"/>
              <a:pPr/>
              <a:t>‹#›</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5946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1</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204977435"/>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11</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12</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13</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14</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15</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16</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17</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18</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19</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20</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2</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21</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22</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23</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24</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25</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26</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28</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29</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30</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31</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3</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32</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33</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34</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35</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36</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37</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38</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39</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40</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41</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4</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42</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43</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44</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45</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46</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47</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48</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6</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7</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8</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9</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A5773-710B-4210-A93C-3CFA79E7C963}" type="slidenum">
              <a:rPr lang="en-US" smtClean="0"/>
              <a:pPr/>
              <a:t>10</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97046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6D578B-AA15-B446-BCD7-FAD4FA149AB8}" type="datetimeFigureOut">
              <a:rPr lang="en-US" smtClean="0"/>
              <a:pPr/>
              <a:t>5/29/13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30E8D6-19EF-2C43-9D21-8D93F660914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ustom Layou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6D578B-AA15-B446-BCD7-FAD4FA149AB8}" type="datetimeFigureOut">
              <a:rPr lang="en-US" smtClean="0"/>
              <a:pPr/>
              <a:t>5/29/13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30E8D6-19EF-2C43-9D21-8D93F660914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athway.berkeley.edu/" TargetMode="External"/><Relationship Id="rId4" Type="http://schemas.openxmlformats.org/officeDocument/2006/relationships/hyperlink" Target="http://pathway.berkeley.edu/visuals/reach/"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pathway.berkeley.edu/visuals/conditional_reachability/cond-reach-4000clusters-C.svg"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OLE_LINK2"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OLE_LINK1" TargetMode="External"/><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pathway.berkeley.edu/visuals/act-discoverer-synthesizer-trailer.mo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chart" Target="../charts/chart1.xml"/><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hyperlink" Target="http://pathway.berkeley.edu:28000/getpaths?chemid=13140" TargetMode="External"/><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1</a:t>
            </a:fld>
            <a:endParaRPr lang="en-US"/>
          </a:p>
        </p:txBody>
      </p:sp>
      <p:sp>
        <p:nvSpPr>
          <p:cNvPr id="9" name="Title 1"/>
          <p:cNvSpPr txBox="1">
            <a:spLocks/>
          </p:cNvSpPr>
          <p:nvPr/>
        </p:nvSpPr>
        <p:spPr>
          <a:xfrm>
            <a:off x="609600" y="609600"/>
            <a:ext cx="7848600" cy="2286000"/>
          </a:xfrm>
          <a:prstGeom prst="rect">
            <a:avLst/>
          </a:prstGeom>
        </p:spPr>
        <p:txBody>
          <a:bodyPr vert="horz" lIns="91440" tIns="45720" rIns="91440" bIns="45720" rtlCol="0" anchor="b">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u="none" strike="noStrike" kern="1200" cap="none" spc="0" normalizeH="0" noProof="0" dirty="0" smtClean="0">
              <a:ln>
                <a:noFill/>
              </a:ln>
              <a:solidFill>
                <a:srgbClr val="008000"/>
              </a:solidFill>
              <a:effectLst/>
              <a:uLnTx/>
              <a:uFillTx/>
              <a:latin typeface="Aharoni" pitchFamily="2" charset="-79"/>
              <a:ea typeface="+mj-ea"/>
              <a:cs typeface="Aharoni" pitchFamily="2" charset="-79"/>
            </a:endParaRPr>
          </a:p>
        </p:txBody>
      </p:sp>
      <p:sp>
        <p:nvSpPr>
          <p:cNvPr id="10" name="Title 1"/>
          <p:cNvSpPr txBox="1">
            <a:spLocks/>
          </p:cNvSpPr>
          <p:nvPr/>
        </p:nvSpPr>
        <p:spPr>
          <a:xfrm>
            <a:off x="533400" y="3657600"/>
            <a:ext cx="8077200" cy="1905000"/>
          </a:xfrm>
          <a:prstGeom prst="rect">
            <a:avLst/>
          </a:prstGeom>
        </p:spPr>
        <p:txBody>
          <a:bodyPr vert="horz" lIns="91440" tIns="45720" rIns="91440" bIns="45720" rtlCol="0" anchor="b">
            <a:noAutofit/>
          </a:bodyPr>
          <a:lstStyle/>
          <a:p>
            <a:pPr algn="ctr">
              <a:spcBef>
                <a:spcPct val="0"/>
              </a:spcBef>
              <a:defRPr/>
            </a:pPr>
            <a:r>
              <a:rPr lang="en-US" sz="2400" b="1" dirty="0" smtClean="0">
                <a:solidFill>
                  <a:schemeClr val="tx2"/>
                </a:solidFill>
                <a:latin typeface="Aharoni" pitchFamily="2" charset="-79"/>
                <a:cs typeface="Aharoni" pitchFamily="2" charset="-79"/>
              </a:rPr>
              <a:t>Saurabh Srivastava</a:t>
            </a:r>
            <a:r>
              <a:rPr lang="en-US" sz="2400" noProof="0" dirty="0" smtClean="0">
                <a:solidFill>
                  <a:schemeClr val="tx2"/>
                </a:solidFill>
                <a:latin typeface="Aharoni" pitchFamily="2" charset="-79"/>
                <a:ea typeface="+mj-ea"/>
                <a:cs typeface="Aharoni" pitchFamily="2" charset="-79"/>
              </a:rPr>
              <a:t> </a:t>
            </a:r>
          </a:p>
          <a:p>
            <a:pPr algn="ctr">
              <a:spcBef>
                <a:spcPct val="0"/>
              </a:spcBef>
              <a:defRPr/>
            </a:pPr>
            <a:r>
              <a:rPr lang="en-US" sz="2400" dirty="0" smtClean="0">
                <a:solidFill>
                  <a:schemeClr val="tx2"/>
                </a:solidFill>
                <a:latin typeface="Aharoni" pitchFamily="2" charset="-79"/>
                <a:ea typeface="+mj-ea"/>
                <a:cs typeface="Aharoni" pitchFamily="2" charset="-79"/>
              </a:rPr>
              <a:t>and the Act team</a:t>
            </a:r>
          </a:p>
          <a:p>
            <a:pPr algn="ctr">
              <a:spcBef>
                <a:spcPct val="0"/>
              </a:spcBef>
              <a:defRPr/>
            </a:pPr>
            <a:endParaRPr lang="en-US" sz="2400" noProof="0" dirty="0" smtClean="0">
              <a:solidFill>
                <a:schemeClr val="tx2"/>
              </a:solidFill>
              <a:latin typeface="Aharoni" pitchFamily="2" charset="-79"/>
              <a:ea typeface="+mj-ea"/>
              <a:cs typeface="Aharoni" pitchFamily="2" charset="-79"/>
            </a:endParaRPr>
          </a:p>
          <a:p>
            <a:pPr algn="ctr">
              <a:spcBef>
                <a:spcPct val="0"/>
              </a:spcBef>
              <a:defRPr/>
            </a:pPr>
            <a:r>
              <a:rPr lang="en-US" sz="2400" dirty="0" smtClean="0">
                <a:solidFill>
                  <a:schemeClr val="tx2"/>
                </a:solidFill>
                <a:latin typeface="Aharoni" pitchFamily="2" charset="-79"/>
                <a:ea typeface="+mj-ea"/>
                <a:cs typeface="Aharoni" pitchFamily="2" charset="-79"/>
                <a:hlinkClick r:id="rId3"/>
              </a:rPr>
              <a:t>http://pathway.berkeley.edu/</a:t>
            </a:r>
            <a:endParaRPr lang="en-US" sz="2400" dirty="0" smtClean="0">
              <a:solidFill>
                <a:schemeClr val="tx2"/>
              </a:solidFill>
              <a:latin typeface="Aharoni" pitchFamily="2" charset="-79"/>
              <a:ea typeface="+mj-ea"/>
              <a:cs typeface="Aharoni" pitchFamily="2" charset="-79"/>
            </a:endParaRPr>
          </a:p>
          <a:p>
            <a:pPr algn="ctr">
              <a:spcBef>
                <a:spcPct val="0"/>
              </a:spcBef>
              <a:defRPr/>
            </a:pPr>
            <a:r>
              <a:rPr lang="en-US" sz="2400" noProof="0" dirty="0" smtClean="0">
                <a:solidFill>
                  <a:schemeClr val="tx2"/>
                </a:solidFill>
                <a:latin typeface="Aharoni" pitchFamily="2" charset="-79"/>
                <a:ea typeface="+mj-ea"/>
                <a:cs typeface="Aharoni" pitchFamily="2" charset="-79"/>
                <a:hlinkClick r:id="rId4"/>
              </a:rPr>
              <a:t>http://pathway.berkeley.edu/visuals/reach/</a:t>
            </a:r>
            <a:endParaRPr lang="en-US" sz="2400" dirty="0" smtClean="0">
              <a:solidFill>
                <a:schemeClr val="tx2"/>
              </a:solidFill>
              <a:latin typeface="Aharoni" pitchFamily="2" charset="-79"/>
              <a:ea typeface="+mj-ea"/>
              <a:cs typeface="Aharoni" pitchFamily="2" charset="-79"/>
            </a:endParaRPr>
          </a:p>
          <a:p>
            <a:pPr algn="ctr">
              <a:spcBef>
                <a:spcPct val="0"/>
              </a:spcBef>
              <a:defRPr/>
            </a:pPr>
            <a:endParaRPr lang="en-US" sz="2400" dirty="0" smtClean="0">
              <a:solidFill>
                <a:schemeClr val="tx2"/>
              </a:solidFill>
              <a:latin typeface="Aharoni" pitchFamily="2" charset="-79"/>
              <a:ea typeface="+mj-ea"/>
              <a:cs typeface="Aharoni" pitchFamily="2" charset="-79"/>
            </a:endParaRPr>
          </a:p>
        </p:txBody>
      </p:sp>
      <p:sp>
        <p:nvSpPr>
          <p:cNvPr id="7" name="Title 1"/>
          <p:cNvSpPr txBox="1">
            <a:spLocks/>
          </p:cNvSpPr>
          <p:nvPr/>
        </p:nvSpPr>
        <p:spPr>
          <a:xfrm>
            <a:off x="609600" y="2971800"/>
            <a:ext cx="7848600" cy="1371600"/>
          </a:xfrm>
          <a:prstGeom prst="rect">
            <a:avLst/>
          </a:prstGeom>
        </p:spPr>
        <p:txBody>
          <a:bodyPr vert="horz" lIns="91440" tIns="45720" rIns="91440" bIns="45720" rtlCol="0" anchor="b">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000" dirty="0" smtClean="0">
              <a:solidFill>
                <a:srgbClr val="008000"/>
              </a:solidFill>
              <a:latin typeface="Aharoni" pitchFamily="2" charset="-79"/>
              <a:ea typeface="+mj-ea"/>
              <a:cs typeface="Aharoni" pitchFamily="2" charset="-79"/>
            </a:endParaRPr>
          </a:p>
        </p:txBody>
      </p:sp>
      <p:cxnSp>
        <p:nvCxnSpPr>
          <p:cNvPr id="8" name="Straight Connector 7"/>
          <p:cNvCxnSpPr/>
          <p:nvPr/>
        </p:nvCxnSpPr>
        <p:spPr>
          <a:xfrm>
            <a:off x="609600" y="2667000"/>
            <a:ext cx="7848600" cy="1588"/>
          </a:xfrm>
          <a:prstGeom prst="line">
            <a:avLst/>
          </a:prstGeom>
          <a:ln w="57150" cap="flat" cmpd="sng" algn="ctr">
            <a:solidFill>
              <a:schemeClr val="accent1">
                <a:alpha val="27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 name="Title 1"/>
          <p:cNvSpPr txBox="1">
            <a:spLocks/>
          </p:cNvSpPr>
          <p:nvPr/>
        </p:nvSpPr>
        <p:spPr>
          <a:xfrm>
            <a:off x="762000" y="-228600"/>
            <a:ext cx="7848600" cy="2286000"/>
          </a:xfrm>
          <a:prstGeom prst="rect">
            <a:avLst/>
          </a:prstGeom>
        </p:spPr>
        <p:txBody>
          <a:bodyPr vert="horz" lIns="91440" tIns="45720" rIns="91440" bIns="45720" rtlCol="0" anchor="b">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i="1" u="none" strike="noStrike" kern="1200" cap="none" spc="0" normalizeH="0" noProof="0" dirty="0" smtClean="0">
                <a:ln>
                  <a:noFill/>
                </a:ln>
                <a:solidFill>
                  <a:srgbClr val="008000"/>
                </a:solidFill>
                <a:effectLst/>
                <a:uLnTx/>
                <a:uFillTx/>
                <a:latin typeface="Aharoni" pitchFamily="2" charset="-79"/>
                <a:ea typeface="+mj-ea"/>
                <a:cs typeface="Aharoni" pitchFamily="2" charset="-79"/>
              </a:rPr>
              <a:t>Act </a:t>
            </a:r>
            <a:r>
              <a:rPr kumimoji="0" lang="en-US" sz="4400" u="none" strike="noStrike" kern="1200" cap="none" spc="0" normalizeH="0" noProof="0" dirty="0" smtClean="0">
                <a:ln>
                  <a:noFill/>
                </a:ln>
                <a:solidFill>
                  <a:srgbClr val="008000"/>
                </a:solidFill>
                <a:effectLst/>
                <a:uLnTx/>
                <a:uFillTx/>
                <a:latin typeface="Aharoni" pitchFamily="2" charset="-79"/>
                <a:ea typeface="+mj-ea"/>
                <a:cs typeface="Aharoni" pitchFamily="2" charset="-79"/>
              </a:rPr>
              <a:t>on Designer Bacteria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10</a:t>
            </a:fld>
            <a:endParaRPr lang="en-US" dirty="0"/>
          </a:p>
        </p:txBody>
      </p:sp>
      <p:pic>
        <p:nvPicPr>
          <p:cNvPr id="3" name="Picture 2" descr="Screen Shot 2013-05-21 at 8.47.37 PM.png"/>
          <p:cNvPicPr>
            <a:picLocks noChangeAspect="1"/>
          </p:cNvPicPr>
          <p:nvPr/>
        </p:nvPicPr>
        <p:blipFill>
          <a:blip r:embed="rId3"/>
          <a:stretch>
            <a:fillRect/>
          </a:stretch>
        </p:blipFill>
        <p:spPr>
          <a:xfrm>
            <a:off x="2209800" y="0"/>
            <a:ext cx="6931026" cy="6858000"/>
          </a:xfrm>
          <a:prstGeom prst="rect">
            <a:avLst/>
          </a:prstGeom>
        </p:spPr>
      </p:pic>
      <p:sp>
        <p:nvSpPr>
          <p:cNvPr id="5" name="TextBox 4"/>
          <p:cNvSpPr txBox="1"/>
          <p:nvPr/>
        </p:nvSpPr>
        <p:spPr>
          <a:xfrm>
            <a:off x="152400" y="5027473"/>
            <a:ext cx="2514600" cy="1754327"/>
          </a:xfrm>
          <a:prstGeom prst="rect">
            <a:avLst/>
          </a:prstGeom>
          <a:noFill/>
        </p:spPr>
        <p:txBody>
          <a:bodyPr wrap="square" rtlCol="0">
            <a:spAutoFit/>
          </a:bodyPr>
          <a:lstStyle/>
          <a:p>
            <a:r>
              <a:rPr lang="en-US" dirty="0" smtClean="0"/>
              <a:t>EC only works…</a:t>
            </a:r>
          </a:p>
          <a:p>
            <a:pPr>
              <a:buFont typeface="Arial"/>
              <a:buChar char="•"/>
            </a:pPr>
            <a:r>
              <a:rPr lang="en-US" dirty="0" smtClean="0"/>
              <a:t> As a cofactor hierarchy</a:t>
            </a:r>
          </a:p>
          <a:p>
            <a:pPr>
              <a:buFont typeface="Arial"/>
              <a:buChar char="•"/>
            </a:pPr>
            <a:r>
              <a:rPr lang="en-US" dirty="0" smtClean="0"/>
              <a:t> As a proxy for function</a:t>
            </a:r>
          </a:p>
          <a:p>
            <a:pPr>
              <a:buFont typeface="Arial"/>
              <a:buChar char="•"/>
            </a:pPr>
            <a:r>
              <a:rPr lang="en-US" dirty="0" smtClean="0"/>
              <a:t> For true enzyme function Act </a:t>
            </a:r>
            <a:r>
              <a:rPr lang="en-US" dirty="0" err="1" smtClean="0"/>
              <a:t>RO’s</a:t>
            </a:r>
            <a:r>
              <a:rPr lang="en-US" dirty="0" smtClean="0"/>
              <a:t> are better</a:t>
            </a:r>
            <a:endParaRPr lang="en-US" dirty="0"/>
          </a:p>
        </p:txBody>
      </p:sp>
      <p:sp>
        <p:nvSpPr>
          <p:cNvPr id="7" name="Rectangle 6"/>
          <p:cNvSpPr/>
          <p:nvPr/>
        </p:nvSpPr>
        <p:spPr>
          <a:xfrm>
            <a:off x="0" y="2744569"/>
            <a:ext cx="1981200" cy="646331"/>
          </a:xfrm>
          <a:prstGeom prst="rect">
            <a:avLst/>
          </a:prstGeom>
        </p:spPr>
        <p:txBody>
          <a:bodyPr wrap="square">
            <a:spAutoFit/>
          </a:bodyPr>
          <a:lstStyle/>
          <a:p>
            <a:pPr algn="ctr"/>
            <a:r>
              <a:rPr lang="en-US" dirty="0" smtClean="0"/>
              <a:t>bad in some classes</a:t>
            </a:r>
            <a:endParaRPr lang="en-US" dirty="0"/>
          </a:p>
        </p:txBody>
      </p:sp>
      <p:sp>
        <p:nvSpPr>
          <p:cNvPr id="8" name="Rectangle 7"/>
          <p:cNvSpPr/>
          <p:nvPr/>
        </p:nvSpPr>
        <p:spPr>
          <a:xfrm>
            <a:off x="0" y="3468469"/>
            <a:ext cx="1981200" cy="646331"/>
          </a:xfrm>
          <a:prstGeom prst="rect">
            <a:avLst/>
          </a:prstGeom>
        </p:spPr>
        <p:txBody>
          <a:bodyPr wrap="square">
            <a:spAutoFit/>
          </a:bodyPr>
          <a:lstStyle/>
          <a:p>
            <a:pPr algn="ctr"/>
            <a:r>
              <a:rPr lang="en-US" dirty="0" smtClean="0"/>
              <a:t>not as grim elsewhere</a:t>
            </a:r>
            <a:endParaRPr lang="en-US" dirty="0"/>
          </a:p>
        </p:txBody>
      </p:sp>
      <p:sp>
        <p:nvSpPr>
          <p:cNvPr id="9" name="Rectangle 8"/>
          <p:cNvSpPr/>
          <p:nvPr/>
        </p:nvSpPr>
        <p:spPr>
          <a:xfrm>
            <a:off x="0" y="2020669"/>
            <a:ext cx="1981200" cy="646331"/>
          </a:xfrm>
          <a:prstGeom prst="rect">
            <a:avLst/>
          </a:prstGeom>
        </p:spPr>
        <p:txBody>
          <a:bodyPr wrap="square">
            <a:spAutoFit/>
          </a:bodyPr>
          <a:lstStyle/>
          <a:p>
            <a:pPr algn="ctr"/>
            <a:r>
              <a:rPr lang="en-US" dirty="0" smtClean="0"/>
              <a:t>To be fair, the situation is</a:t>
            </a:r>
            <a:endParaRPr lang="en-US" dirty="0"/>
          </a:p>
        </p:txBody>
      </p:sp>
      <p:cxnSp>
        <p:nvCxnSpPr>
          <p:cNvPr id="11" name="Straight Connector 10"/>
          <p:cNvCxnSpPr/>
          <p:nvPr/>
        </p:nvCxnSpPr>
        <p:spPr>
          <a:xfrm flipV="1">
            <a:off x="1600200" y="2286000"/>
            <a:ext cx="838200" cy="762000"/>
          </a:xfrm>
          <a:prstGeom prst="line">
            <a:avLst/>
          </a:prstGeom>
          <a:ln w="63500" cap="flat" cmpd="sng" algn="ctr">
            <a:solidFill>
              <a:schemeClr val="tx1">
                <a:alpha val="10000"/>
              </a:schemeClr>
            </a:solidFill>
            <a:prstDash val="solid"/>
            <a:round/>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200000" flipH="1">
            <a:off x="1524002" y="3962399"/>
            <a:ext cx="990599" cy="838202"/>
          </a:xfrm>
          <a:prstGeom prst="line">
            <a:avLst/>
          </a:prstGeom>
          <a:ln w="63500" cap="flat" cmpd="sng" algn="ctr">
            <a:solidFill>
              <a:schemeClr val="tx1">
                <a:alpha val="10000"/>
              </a:schemeClr>
            </a:solidFill>
            <a:prstDash val="solid"/>
            <a:round/>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11</a:t>
            </a:fld>
            <a:endParaRPr lang="en-US" dirty="0"/>
          </a:p>
        </p:txBody>
      </p:sp>
      <p:sp>
        <p:nvSpPr>
          <p:cNvPr id="7" name="TextBox 4"/>
          <p:cNvSpPr txBox="1">
            <a:spLocks noChangeArrowheads="1"/>
          </p:cNvSpPr>
          <p:nvPr/>
        </p:nvSpPr>
        <p:spPr bwMode="auto">
          <a:xfrm>
            <a:off x="914400" y="2791361"/>
            <a:ext cx="7315200" cy="1323439"/>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You can read papers without knowing the language</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Rounded Rectangle 39"/>
          <p:cNvSpPr/>
          <p:nvPr/>
        </p:nvSpPr>
        <p:spPr>
          <a:xfrm>
            <a:off x="4648200" y="3733800"/>
            <a:ext cx="4419600" cy="2590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Rounded Rectangle 40"/>
          <p:cNvSpPr/>
          <p:nvPr/>
        </p:nvSpPr>
        <p:spPr>
          <a:xfrm>
            <a:off x="152400" y="3733800"/>
            <a:ext cx="4419600" cy="2590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Rounded Rectangle 38"/>
          <p:cNvSpPr/>
          <p:nvPr/>
        </p:nvSpPr>
        <p:spPr>
          <a:xfrm>
            <a:off x="2286000" y="533400"/>
            <a:ext cx="4419600" cy="2590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12</a:t>
            </a:fld>
            <a:endParaRPr lang="en-US" dirty="0"/>
          </a:p>
        </p:txBody>
      </p:sp>
      <p:grpSp>
        <p:nvGrpSpPr>
          <p:cNvPr id="17" name="Group 16"/>
          <p:cNvGrpSpPr/>
          <p:nvPr/>
        </p:nvGrpSpPr>
        <p:grpSpPr>
          <a:xfrm>
            <a:off x="2476500" y="914400"/>
            <a:ext cx="3962400" cy="1913930"/>
            <a:chOff x="2476500" y="381000"/>
            <a:chExt cx="3962400" cy="1913930"/>
          </a:xfrm>
        </p:grpSpPr>
        <p:sp>
          <p:nvSpPr>
            <p:cNvPr id="3" name="TextBox 2"/>
            <p:cNvSpPr txBox="1"/>
            <p:nvPr/>
          </p:nvSpPr>
          <p:spPr>
            <a:xfrm>
              <a:off x="4305300" y="1066800"/>
              <a:ext cx="609600" cy="400110"/>
            </a:xfrm>
            <a:prstGeom prst="rect">
              <a:avLst/>
            </a:prstGeom>
            <a:noFill/>
          </p:spPr>
          <p:txBody>
            <a:bodyPr wrap="square" rtlCol="0">
              <a:spAutoFit/>
            </a:bodyPr>
            <a:lstStyle/>
            <a:p>
              <a:r>
                <a:rPr lang="en-US" sz="2000" dirty="0" smtClean="0">
                  <a:solidFill>
                    <a:schemeClr val="tx2">
                      <a:lumMod val="60000"/>
                      <a:lumOff val="40000"/>
                    </a:schemeClr>
                  </a:solidFill>
                </a:rPr>
                <a:t>NLP</a:t>
              </a:r>
              <a:endParaRPr lang="en-US" sz="2000" dirty="0">
                <a:solidFill>
                  <a:schemeClr val="tx2">
                    <a:lumMod val="60000"/>
                    <a:lumOff val="40000"/>
                  </a:schemeClr>
                </a:solidFill>
              </a:endParaRPr>
            </a:p>
          </p:txBody>
        </p:sp>
        <p:sp>
          <p:nvSpPr>
            <p:cNvPr id="5" name="TextBox 4"/>
            <p:cNvSpPr txBox="1"/>
            <p:nvPr/>
          </p:nvSpPr>
          <p:spPr>
            <a:xfrm>
              <a:off x="2667000" y="381000"/>
              <a:ext cx="1371600" cy="646331"/>
            </a:xfrm>
            <a:prstGeom prst="rect">
              <a:avLst/>
            </a:prstGeom>
            <a:noFill/>
          </p:spPr>
          <p:txBody>
            <a:bodyPr wrap="square" rtlCol="0">
              <a:spAutoFit/>
            </a:bodyPr>
            <a:lstStyle/>
            <a:p>
              <a:pPr algn="ctr"/>
              <a:r>
                <a:rPr lang="en-US" dirty="0" smtClean="0"/>
                <a:t>Domain knowledge</a:t>
              </a:r>
              <a:endParaRPr lang="en-US" dirty="0"/>
            </a:p>
          </p:txBody>
        </p:sp>
        <p:sp>
          <p:nvSpPr>
            <p:cNvPr id="6" name="TextBox 5"/>
            <p:cNvSpPr txBox="1"/>
            <p:nvPr/>
          </p:nvSpPr>
          <p:spPr>
            <a:xfrm>
              <a:off x="2476500" y="1447800"/>
              <a:ext cx="1752600" cy="646331"/>
            </a:xfrm>
            <a:prstGeom prst="rect">
              <a:avLst/>
            </a:prstGeom>
            <a:noFill/>
          </p:spPr>
          <p:txBody>
            <a:bodyPr wrap="square" rtlCol="0">
              <a:spAutoFit/>
            </a:bodyPr>
            <a:lstStyle/>
            <a:p>
              <a:pPr algn="ctr"/>
              <a:r>
                <a:rPr lang="en-US" dirty="0" smtClean="0"/>
                <a:t>English Understanding</a:t>
              </a:r>
              <a:endParaRPr lang="en-US" dirty="0"/>
            </a:p>
          </p:txBody>
        </p:sp>
        <p:sp>
          <p:nvSpPr>
            <p:cNvPr id="7" name="TextBox 6"/>
            <p:cNvSpPr txBox="1"/>
            <p:nvPr/>
          </p:nvSpPr>
          <p:spPr>
            <a:xfrm>
              <a:off x="5012435" y="533400"/>
              <a:ext cx="1100331" cy="369332"/>
            </a:xfrm>
            <a:prstGeom prst="rect">
              <a:avLst/>
            </a:prstGeom>
            <a:noFill/>
          </p:spPr>
          <p:txBody>
            <a:bodyPr wrap="none" rtlCol="0">
              <a:spAutoFit/>
            </a:bodyPr>
            <a:lstStyle/>
            <a:p>
              <a:r>
                <a:rPr lang="en-US" dirty="0" smtClean="0"/>
                <a:t>Input text</a:t>
              </a:r>
              <a:endParaRPr lang="en-US" dirty="0"/>
            </a:p>
          </p:txBody>
        </p:sp>
        <p:sp>
          <p:nvSpPr>
            <p:cNvPr id="8" name="TextBox 7"/>
            <p:cNvSpPr txBox="1"/>
            <p:nvPr/>
          </p:nvSpPr>
          <p:spPr>
            <a:xfrm>
              <a:off x="4686300" y="1371600"/>
              <a:ext cx="1752600" cy="923330"/>
            </a:xfrm>
            <a:prstGeom prst="rect">
              <a:avLst/>
            </a:prstGeom>
            <a:noFill/>
          </p:spPr>
          <p:txBody>
            <a:bodyPr wrap="square" rtlCol="0">
              <a:spAutoFit/>
            </a:bodyPr>
            <a:lstStyle/>
            <a:p>
              <a:pPr algn="ctr"/>
              <a:r>
                <a:rPr lang="en-US" dirty="0" smtClean="0"/>
                <a:t>Output information content</a:t>
              </a:r>
              <a:endParaRPr lang="en-US" dirty="0"/>
            </a:p>
          </p:txBody>
        </p:sp>
        <p:cxnSp>
          <p:nvCxnSpPr>
            <p:cNvPr id="10" name="Straight Arrow Connector 9"/>
            <p:cNvCxnSpPr/>
            <p:nvPr/>
          </p:nvCxnSpPr>
          <p:spPr>
            <a:xfrm>
              <a:off x="3924300" y="838200"/>
              <a:ext cx="457200" cy="304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flipV="1">
              <a:off x="3924300" y="1447800"/>
              <a:ext cx="457200" cy="304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6" name="Freeform 15"/>
            <p:cNvSpPr/>
            <p:nvPr/>
          </p:nvSpPr>
          <p:spPr>
            <a:xfrm rot="20958912">
              <a:off x="4846716" y="952490"/>
              <a:ext cx="461433" cy="540602"/>
            </a:xfrm>
            <a:custGeom>
              <a:avLst/>
              <a:gdLst>
                <a:gd name="connsiteX0" fmla="*/ 461433 w 461433"/>
                <a:gd name="connsiteY0" fmla="*/ 0 h 863600"/>
                <a:gd name="connsiteX1" fmla="*/ 16933 w 461433"/>
                <a:gd name="connsiteY1" fmla="*/ 444500 h 863600"/>
                <a:gd name="connsiteX2" fmla="*/ 359833 w 461433"/>
                <a:gd name="connsiteY2" fmla="*/ 863600 h 863600"/>
              </a:gdLst>
              <a:ahLst/>
              <a:cxnLst>
                <a:cxn ang="0">
                  <a:pos x="connsiteX0" y="connsiteY0"/>
                </a:cxn>
                <a:cxn ang="0">
                  <a:pos x="connsiteX1" y="connsiteY1"/>
                </a:cxn>
                <a:cxn ang="0">
                  <a:pos x="connsiteX2" y="connsiteY2"/>
                </a:cxn>
              </a:cxnLst>
              <a:rect l="l" t="t" r="r" b="b"/>
              <a:pathLst>
                <a:path w="461433" h="863600">
                  <a:moveTo>
                    <a:pt x="461433" y="0"/>
                  </a:moveTo>
                  <a:cubicBezTo>
                    <a:pt x="247649" y="150283"/>
                    <a:pt x="33866" y="300567"/>
                    <a:pt x="16933" y="444500"/>
                  </a:cubicBezTo>
                  <a:cubicBezTo>
                    <a:pt x="0" y="588433"/>
                    <a:pt x="359833" y="863600"/>
                    <a:pt x="359833" y="863600"/>
                  </a:cubicBezTo>
                </a:path>
              </a:pathLst>
            </a:custGeom>
            <a:ln>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p:cNvGrpSpPr/>
          <p:nvPr/>
        </p:nvGrpSpPr>
        <p:grpSpPr>
          <a:xfrm>
            <a:off x="152400" y="4075094"/>
            <a:ext cx="4343400" cy="2020906"/>
            <a:chOff x="2095500" y="381001"/>
            <a:chExt cx="4343400" cy="2020906"/>
          </a:xfrm>
        </p:grpSpPr>
        <p:sp>
          <p:nvSpPr>
            <p:cNvPr id="19" name="TextBox 18"/>
            <p:cNvSpPr txBox="1"/>
            <p:nvPr/>
          </p:nvSpPr>
          <p:spPr>
            <a:xfrm>
              <a:off x="4305300" y="1066800"/>
              <a:ext cx="609600" cy="400110"/>
            </a:xfrm>
            <a:prstGeom prst="rect">
              <a:avLst/>
            </a:prstGeom>
            <a:noFill/>
          </p:spPr>
          <p:txBody>
            <a:bodyPr wrap="square" rtlCol="0">
              <a:spAutoFit/>
            </a:bodyPr>
            <a:lstStyle/>
            <a:p>
              <a:r>
                <a:rPr lang="en-US" sz="2000" dirty="0" smtClean="0">
                  <a:solidFill>
                    <a:schemeClr val="tx2">
                      <a:lumMod val="60000"/>
                      <a:lumOff val="40000"/>
                    </a:schemeClr>
                  </a:solidFill>
                </a:rPr>
                <a:t>NLP</a:t>
              </a:r>
              <a:endParaRPr lang="en-US" sz="2000" dirty="0">
                <a:solidFill>
                  <a:schemeClr val="tx2">
                    <a:lumMod val="60000"/>
                    <a:lumOff val="40000"/>
                  </a:schemeClr>
                </a:solidFill>
              </a:endParaRPr>
            </a:p>
          </p:txBody>
        </p:sp>
        <p:sp>
          <p:nvSpPr>
            <p:cNvPr id="20" name="TextBox 19"/>
            <p:cNvSpPr txBox="1"/>
            <p:nvPr/>
          </p:nvSpPr>
          <p:spPr>
            <a:xfrm>
              <a:off x="2762250" y="381001"/>
              <a:ext cx="1104900" cy="461665"/>
            </a:xfrm>
            <a:prstGeom prst="rect">
              <a:avLst/>
            </a:prstGeom>
            <a:noFill/>
          </p:spPr>
          <p:txBody>
            <a:bodyPr wrap="square" rtlCol="0">
              <a:spAutoFit/>
            </a:bodyPr>
            <a:lstStyle/>
            <a:p>
              <a:pPr algn="ctr"/>
              <a:r>
                <a:rPr lang="en-US" sz="1200" dirty="0" smtClean="0"/>
                <a:t>Domain knowledge</a:t>
              </a:r>
              <a:endParaRPr lang="en-US" sz="1200" dirty="0"/>
            </a:p>
          </p:txBody>
        </p:sp>
        <p:sp>
          <p:nvSpPr>
            <p:cNvPr id="21" name="TextBox 20"/>
            <p:cNvSpPr txBox="1"/>
            <p:nvPr/>
          </p:nvSpPr>
          <p:spPr>
            <a:xfrm>
              <a:off x="2095500" y="1447800"/>
              <a:ext cx="2438400" cy="954107"/>
            </a:xfrm>
            <a:prstGeom prst="rect">
              <a:avLst/>
            </a:prstGeom>
            <a:noFill/>
          </p:spPr>
          <p:txBody>
            <a:bodyPr wrap="square" rtlCol="0">
              <a:spAutoFit/>
            </a:bodyPr>
            <a:lstStyle/>
            <a:p>
              <a:pPr algn="ctr"/>
              <a:r>
                <a:rPr lang="en-US" sz="2800" dirty="0" smtClean="0"/>
                <a:t>English Understanding</a:t>
              </a:r>
              <a:endParaRPr lang="en-US" sz="2800" dirty="0"/>
            </a:p>
          </p:txBody>
        </p:sp>
        <p:sp>
          <p:nvSpPr>
            <p:cNvPr id="22" name="TextBox 21"/>
            <p:cNvSpPr txBox="1"/>
            <p:nvPr/>
          </p:nvSpPr>
          <p:spPr>
            <a:xfrm>
              <a:off x="5012435" y="533400"/>
              <a:ext cx="1100331" cy="369332"/>
            </a:xfrm>
            <a:prstGeom prst="rect">
              <a:avLst/>
            </a:prstGeom>
            <a:noFill/>
          </p:spPr>
          <p:txBody>
            <a:bodyPr wrap="none" rtlCol="0">
              <a:spAutoFit/>
            </a:bodyPr>
            <a:lstStyle/>
            <a:p>
              <a:r>
                <a:rPr lang="en-US" dirty="0" smtClean="0"/>
                <a:t>Input text</a:t>
              </a:r>
              <a:endParaRPr lang="en-US" dirty="0"/>
            </a:p>
          </p:txBody>
        </p:sp>
        <p:sp>
          <p:nvSpPr>
            <p:cNvPr id="23" name="TextBox 22"/>
            <p:cNvSpPr txBox="1"/>
            <p:nvPr/>
          </p:nvSpPr>
          <p:spPr>
            <a:xfrm>
              <a:off x="4686300" y="1371600"/>
              <a:ext cx="1752600" cy="923330"/>
            </a:xfrm>
            <a:prstGeom prst="rect">
              <a:avLst/>
            </a:prstGeom>
            <a:noFill/>
          </p:spPr>
          <p:txBody>
            <a:bodyPr wrap="square" rtlCol="0">
              <a:spAutoFit/>
            </a:bodyPr>
            <a:lstStyle/>
            <a:p>
              <a:pPr algn="ctr"/>
              <a:r>
                <a:rPr lang="en-US" dirty="0" smtClean="0"/>
                <a:t>Output information content</a:t>
              </a:r>
              <a:endParaRPr lang="en-US" dirty="0"/>
            </a:p>
          </p:txBody>
        </p:sp>
        <p:cxnSp>
          <p:nvCxnSpPr>
            <p:cNvPr id="24" name="Straight Arrow Connector 23"/>
            <p:cNvCxnSpPr/>
            <p:nvPr/>
          </p:nvCxnSpPr>
          <p:spPr>
            <a:xfrm>
              <a:off x="3924300" y="838200"/>
              <a:ext cx="457200" cy="304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5" name="Straight Arrow Connector 24"/>
            <p:cNvCxnSpPr/>
            <p:nvPr/>
          </p:nvCxnSpPr>
          <p:spPr>
            <a:xfrm flipV="1">
              <a:off x="3924300" y="1447800"/>
              <a:ext cx="457200" cy="304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6" name="Freeform 25"/>
            <p:cNvSpPr/>
            <p:nvPr/>
          </p:nvSpPr>
          <p:spPr>
            <a:xfrm rot="20958912">
              <a:off x="4846716" y="952490"/>
              <a:ext cx="461433" cy="540602"/>
            </a:xfrm>
            <a:custGeom>
              <a:avLst/>
              <a:gdLst>
                <a:gd name="connsiteX0" fmla="*/ 461433 w 461433"/>
                <a:gd name="connsiteY0" fmla="*/ 0 h 863600"/>
                <a:gd name="connsiteX1" fmla="*/ 16933 w 461433"/>
                <a:gd name="connsiteY1" fmla="*/ 444500 h 863600"/>
                <a:gd name="connsiteX2" fmla="*/ 359833 w 461433"/>
                <a:gd name="connsiteY2" fmla="*/ 863600 h 863600"/>
              </a:gdLst>
              <a:ahLst/>
              <a:cxnLst>
                <a:cxn ang="0">
                  <a:pos x="connsiteX0" y="connsiteY0"/>
                </a:cxn>
                <a:cxn ang="0">
                  <a:pos x="connsiteX1" y="connsiteY1"/>
                </a:cxn>
                <a:cxn ang="0">
                  <a:pos x="connsiteX2" y="connsiteY2"/>
                </a:cxn>
              </a:cxnLst>
              <a:rect l="l" t="t" r="r" b="b"/>
              <a:pathLst>
                <a:path w="461433" h="863600">
                  <a:moveTo>
                    <a:pt x="461433" y="0"/>
                  </a:moveTo>
                  <a:cubicBezTo>
                    <a:pt x="247649" y="150283"/>
                    <a:pt x="33866" y="300567"/>
                    <a:pt x="16933" y="444500"/>
                  </a:cubicBezTo>
                  <a:cubicBezTo>
                    <a:pt x="0" y="588433"/>
                    <a:pt x="359833" y="863600"/>
                    <a:pt x="359833" y="863600"/>
                  </a:cubicBezTo>
                </a:path>
              </a:pathLst>
            </a:custGeom>
            <a:ln>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7" name="Group 26"/>
          <p:cNvGrpSpPr/>
          <p:nvPr/>
        </p:nvGrpSpPr>
        <p:grpSpPr>
          <a:xfrm>
            <a:off x="4815714" y="4114800"/>
            <a:ext cx="4267200" cy="1913930"/>
            <a:chOff x="2171700" y="381000"/>
            <a:chExt cx="4267200" cy="1913930"/>
          </a:xfrm>
        </p:grpSpPr>
        <p:sp>
          <p:nvSpPr>
            <p:cNvPr id="28" name="TextBox 27"/>
            <p:cNvSpPr txBox="1"/>
            <p:nvPr/>
          </p:nvSpPr>
          <p:spPr>
            <a:xfrm>
              <a:off x="4305300" y="1066800"/>
              <a:ext cx="609600" cy="400110"/>
            </a:xfrm>
            <a:prstGeom prst="rect">
              <a:avLst/>
            </a:prstGeom>
            <a:noFill/>
          </p:spPr>
          <p:txBody>
            <a:bodyPr wrap="square" rtlCol="0">
              <a:spAutoFit/>
            </a:bodyPr>
            <a:lstStyle/>
            <a:p>
              <a:r>
                <a:rPr lang="en-US" sz="2000" dirty="0" smtClean="0">
                  <a:solidFill>
                    <a:schemeClr val="tx2">
                      <a:lumMod val="60000"/>
                      <a:lumOff val="40000"/>
                    </a:schemeClr>
                  </a:solidFill>
                </a:rPr>
                <a:t>NLP</a:t>
              </a:r>
              <a:endParaRPr lang="en-US" sz="2000" dirty="0">
                <a:solidFill>
                  <a:schemeClr val="tx2">
                    <a:lumMod val="60000"/>
                    <a:lumOff val="40000"/>
                  </a:schemeClr>
                </a:solidFill>
              </a:endParaRPr>
            </a:p>
          </p:txBody>
        </p:sp>
        <p:sp>
          <p:nvSpPr>
            <p:cNvPr id="29" name="TextBox 28"/>
            <p:cNvSpPr txBox="1"/>
            <p:nvPr/>
          </p:nvSpPr>
          <p:spPr>
            <a:xfrm>
              <a:off x="2171700" y="381000"/>
              <a:ext cx="1866900" cy="954107"/>
            </a:xfrm>
            <a:prstGeom prst="rect">
              <a:avLst/>
            </a:prstGeom>
            <a:noFill/>
          </p:spPr>
          <p:txBody>
            <a:bodyPr wrap="square" rtlCol="0">
              <a:spAutoFit/>
            </a:bodyPr>
            <a:lstStyle/>
            <a:p>
              <a:pPr algn="ctr"/>
              <a:r>
                <a:rPr lang="en-US" sz="2800" dirty="0" smtClean="0"/>
                <a:t>Domain knowledge</a:t>
              </a:r>
              <a:endParaRPr lang="en-US" sz="2800" dirty="0"/>
            </a:p>
          </p:txBody>
        </p:sp>
        <p:sp>
          <p:nvSpPr>
            <p:cNvPr id="30" name="TextBox 29"/>
            <p:cNvSpPr txBox="1"/>
            <p:nvPr/>
          </p:nvSpPr>
          <p:spPr>
            <a:xfrm>
              <a:off x="2419350" y="1748135"/>
              <a:ext cx="1371600" cy="461665"/>
            </a:xfrm>
            <a:prstGeom prst="rect">
              <a:avLst/>
            </a:prstGeom>
            <a:noFill/>
          </p:spPr>
          <p:txBody>
            <a:bodyPr wrap="square" rtlCol="0">
              <a:spAutoFit/>
            </a:bodyPr>
            <a:lstStyle/>
            <a:p>
              <a:pPr algn="ctr"/>
              <a:r>
                <a:rPr lang="en-US" sz="1200" dirty="0" smtClean="0"/>
                <a:t>English Understanding</a:t>
              </a:r>
              <a:endParaRPr lang="en-US" sz="1200" dirty="0"/>
            </a:p>
          </p:txBody>
        </p:sp>
        <p:sp>
          <p:nvSpPr>
            <p:cNvPr id="31" name="TextBox 30"/>
            <p:cNvSpPr txBox="1"/>
            <p:nvPr/>
          </p:nvSpPr>
          <p:spPr>
            <a:xfrm>
              <a:off x="5012435" y="533400"/>
              <a:ext cx="1100331" cy="369332"/>
            </a:xfrm>
            <a:prstGeom prst="rect">
              <a:avLst/>
            </a:prstGeom>
            <a:noFill/>
          </p:spPr>
          <p:txBody>
            <a:bodyPr wrap="none" rtlCol="0">
              <a:spAutoFit/>
            </a:bodyPr>
            <a:lstStyle/>
            <a:p>
              <a:r>
                <a:rPr lang="en-US" dirty="0" smtClean="0"/>
                <a:t>Input text</a:t>
              </a:r>
              <a:endParaRPr lang="en-US" dirty="0"/>
            </a:p>
          </p:txBody>
        </p:sp>
        <p:sp>
          <p:nvSpPr>
            <p:cNvPr id="32" name="TextBox 31"/>
            <p:cNvSpPr txBox="1"/>
            <p:nvPr/>
          </p:nvSpPr>
          <p:spPr>
            <a:xfrm>
              <a:off x="4686300" y="1371600"/>
              <a:ext cx="1752600" cy="923330"/>
            </a:xfrm>
            <a:prstGeom prst="rect">
              <a:avLst/>
            </a:prstGeom>
            <a:noFill/>
          </p:spPr>
          <p:txBody>
            <a:bodyPr wrap="square" rtlCol="0">
              <a:spAutoFit/>
            </a:bodyPr>
            <a:lstStyle/>
            <a:p>
              <a:pPr algn="ctr"/>
              <a:r>
                <a:rPr lang="en-US" dirty="0" smtClean="0"/>
                <a:t>Output information content</a:t>
              </a:r>
              <a:endParaRPr lang="en-US" dirty="0"/>
            </a:p>
          </p:txBody>
        </p:sp>
        <p:cxnSp>
          <p:nvCxnSpPr>
            <p:cNvPr id="33" name="Straight Arrow Connector 32"/>
            <p:cNvCxnSpPr/>
            <p:nvPr/>
          </p:nvCxnSpPr>
          <p:spPr>
            <a:xfrm>
              <a:off x="3924300" y="838200"/>
              <a:ext cx="457200" cy="304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3924300" y="1447800"/>
              <a:ext cx="457200" cy="304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35" name="Freeform 34"/>
            <p:cNvSpPr/>
            <p:nvPr/>
          </p:nvSpPr>
          <p:spPr>
            <a:xfrm rot="20958912">
              <a:off x="4846716" y="952490"/>
              <a:ext cx="461433" cy="540602"/>
            </a:xfrm>
            <a:custGeom>
              <a:avLst/>
              <a:gdLst>
                <a:gd name="connsiteX0" fmla="*/ 461433 w 461433"/>
                <a:gd name="connsiteY0" fmla="*/ 0 h 863600"/>
                <a:gd name="connsiteX1" fmla="*/ 16933 w 461433"/>
                <a:gd name="connsiteY1" fmla="*/ 444500 h 863600"/>
                <a:gd name="connsiteX2" fmla="*/ 359833 w 461433"/>
                <a:gd name="connsiteY2" fmla="*/ 863600 h 863600"/>
              </a:gdLst>
              <a:ahLst/>
              <a:cxnLst>
                <a:cxn ang="0">
                  <a:pos x="connsiteX0" y="connsiteY0"/>
                </a:cxn>
                <a:cxn ang="0">
                  <a:pos x="connsiteX1" y="connsiteY1"/>
                </a:cxn>
                <a:cxn ang="0">
                  <a:pos x="connsiteX2" y="connsiteY2"/>
                </a:cxn>
              </a:cxnLst>
              <a:rect l="l" t="t" r="r" b="b"/>
              <a:pathLst>
                <a:path w="461433" h="863600">
                  <a:moveTo>
                    <a:pt x="461433" y="0"/>
                  </a:moveTo>
                  <a:cubicBezTo>
                    <a:pt x="247649" y="150283"/>
                    <a:pt x="33866" y="300567"/>
                    <a:pt x="16933" y="444500"/>
                  </a:cubicBezTo>
                  <a:cubicBezTo>
                    <a:pt x="0" y="588433"/>
                    <a:pt x="359833" y="863600"/>
                    <a:pt x="359833" y="863600"/>
                  </a:cubicBezTo>
                </a:path>
              </a:pathLst>
            </a:custGeom>
            <a:ln>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6" name="TextBox 35"/>
          <p:cNvSpPr txBox="1"/>
          <p:nvPr/>
        </p:nvSpPr>
        <p:spPr>
          <a:xfrm>
            <a:off x="2743200" y="86380"/>
            <a:ext cx="1084188" cy="523220"/>
          </a:xfrm>
          <a:prstGeom prst="rect">
            <a:avLst/>
          </a:prstGeom>
          <a:noFill/>
        </p:spPr>
        <p:txBody>
          <a:bodyPr wrap="none" rtlCol="0">
            <a:spAutoFit/>
          </a:bodyPr>
          <a:lstStyle/>
          <a:p>
            <a:r>
              <a:rPr lang="en-US" sz="2800" i="1" dirty="0" smtClean="0">
                <a:solidFill>
                  <a:srgbClr val="008000"/>
                </a:solidFill>
              </a:rPr>
              <a:t>Ideal:</a:t>
            </a:r>
            <a:endParaRPr lang="en-US" sz="2800" i="1" dirty="0">
              <a:solidFill>
                <a:srgbClr val="008000"/>
              </a:solidFill>
            </a:endParaRPr>
          </a:p>
        </p:txBody>
      </p:sp>
      <p:sp>
        <p:nvSpPr>
          <p:cNvPr id="37" name="TextBox 36"/>
          <p:cNvSpPr txBox="1"/>
          <p:nvPr/>
        </p:nvSpPr>
        <p:spPr>
          <a:xfrm>
            <a:off x="467943" y="3286780"/>
            <a:ext cx="1360857" cy="523220"/>
          </a:xfrm>
          <a:prstGeom prst="rect">
            <a:avLst/>
          </a:prstGeom>
          <a:noFill/>
        </p:spPr>
        <p:txBody>
          <a:bodyPr wrap="none" rtlCol="0">
            <a:spAutoFit/>
          </a:bodyPr>
          <a:lstStyle/>
          <a:p>
            <a:r>
              <a:rPr lang="en-US" sz="2800" i="1" dirty="0" smtClean="0">
                <a:solidFill>
                  <a:srgbClr val="008000"/>
                </a:solidFill>
              </a:rPr>
              <a:t>Mostly:</a:t>
            </a:r>
            <a:endParaRPr lang="en-US" sz="2800" i="1" dirty="0">
              <a:solidFill>
                <a:srgbClr val="008000"/>
              </a:solidFill>
            </a:endParaRPr>
          </a:p>
        </p:txBody>
      </p:sp>
      <p:sp>
        <p:nvSpPr>
          <p:cNvPr id="38" name="TextBox 37"/>
          <p:cNvSpPr txBox="1"/>
          <p:nvPr/>
        </p:nvSpPr>
        <p:spPr>
          <a:xfrm>
            <a:off x="4953000" y="3276600"/>
            <a:ext cx="2530648" cy="523220"/>
          </a:xfrm>
          <a:prstGeom prst="rect">
            <a:avLst/>
          </a:prstGeom>
          <a:noFill/>
        </p:spPr>
        <p:txBody>
          <a:bodyPr wrap="none" rtlCol="0">
            <a:spAutoFit/>
          </a:bodyPr>
          <a:lstStyle/>
          <a:p>
            <a:r>
              <a:rPr lang="en-US" sz="2800" i="1" dirty="0" smtClean="0">
                <a:solidFill>
                  <a:srgbClr val="008000"/>
                </a:solidFill>
              </a:rPr>
              <a:t>Act’s approach:</a:t>
            </a:r>
            <a:endParaRPr lang="en-US" sz="2800" i="1" dirty="0">
              <a:solidFill>
                <a:srgbClr val="008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13</a:t>
            </a:fld>
            <a:endParaRPr lang="en-US" dirty="0"/>
          </a:p>
        </p:txBody>
      </p:sp>
      <p:sp>
        <p:nvSpPr>
          <p:cNvPr id="5" name="Rounded Rectangle 4"/>
          <p:cNvSpPr/>
          <p:nvPr/>
        </p:nvSpPr>
        <p:spPr>
          <a:xfrm>
            <a:off x="5638800" y="2438400"/>
            <a:ext cx="304800" cy="304800"/>
          </a:xfrm>
          <a:prstGeom prst="roundRect">
            <a:avLst>
              <a:gd name="adj" fmla="val 50000"/>
            </a:avLst>
          </a:prstGeom>
          <a:solidFill>
            <a:srgbClr val="008000">
              <a:alpha val="21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6" name="Rounded Rectangle 5"/>
          <p:cNvSpPr/>
          <p:nvPr/>
        </p:nvSpPr>
        <p:spPr>
          <a:xfrm>
            <a:off x="2743200" y="2590800"/>
            <a:ext cx="152400" cy="152400"/>
          </a:xfrm>
          <a:prstGeom prst="roundRect">
            <a:avLst>
              <a:gd name="adj" fmla="val 50000"/>
            </a:avLst>
          </a:prstGeom>
          <a:solidFill>
            <a:srgbClr val="008000">
              <a:alpha val="21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7" name="Rounded Rectangle 6"/>
          <p:cNvSpPr/>
          <p:nvPr/>
        </p:nvSpPr>
        <p:spPr>
          <a:xfrm>
            <a:off x="5029200" y="1295400"/>
            <a:ext cx="838200" cy="838200"/>
          </a:xfrm>
          <a:prstGeom prst="roundRect">
            <a:avLst>
              <a:gd name="adj" fmla="val 50000"/>
            </a:avLst>
          </a:prstGeom>
          <a:solidFill>
            <a:srgbClr val="008000">
              <a:alpha val="21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8" name="Rounded Rectangle 7"/>
          <p:cNvSpPr/>
          <p:nvPr/>
        </p:nvSpPr>
        <p:spPr>
          <a:xfrm>
            <a:off x="5410200" y="4724400"/>
            <a:ext cx="533400" cy="533400"/>
          </a:xfrm>
          <a:prstGeom prst="roundRect">
            <a:avLst>
              <a:gd name="adj" fmla="val 50000"/>
            </a:avLst>
          </a:prstGeom>
          <a:solidFill>
            <a:srgbClr val="008000">
              <a:alpha val="21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9" name="Rounded Rectangle 8"/>
          <p:cNvSpPr/>
          <p:nvPr/>
        </p:nvSpPr>
        <p:spPr>
          <a:xfrm>
            <a:off x="5638800" y="4191000"/>
            <a:ext cx="76200" cy="76200"/>
          </a:xfrm>
          <a:prstGeom prst="roundRect">
            <a:avLst>
              <a:gd name="adj" fmla="val 50000"/>
            </a:avLst>
          </a:prstGeom>
          <a:solidFill>
            <a:srgbClr val="008000">
              <a:alpha val="21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cxnSp>
        <p:nvCxnSpPr>
          <p:cNvPr id="10" name="Straight Connector 9"/>
          <p:cNvCxnSpPr/>
          <p:nvPr/>
        </p:nvCxnSpPr>
        <p:spPr>
          <a:xfrm rot="5400000" flipH="1" flipV="1">
            <a:off x="4361691" y="2386881"/>
            <a:ext cx="920789" cy="566629"/>
          </a:xfrm>
          <a:prstGeom prst="line">
            <a:avLst/>
          </a:prstGeom>
          <a:ln w="254000" cap="rnd" cmpd="sng" algn="ctr">
            <a:solidFill>
              <a:schemeClr val="tx1">
                <a:alpha val="19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800600" y="2743200"/>
            <a:ext cx="762000" cy="685800"/>
          </a:xfrm>
          <a:prstGeom prst="line">
            <a:avLst/>
          </a:prstGeom>
          <a:ln w="101600" cap="rnd" cmpd="sng" algn="ctr">
            <a:solidFill>
              <a:schemeClr val="tx1">
                <a:alpha val="19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724400" y="3733800"/>
            <a:ext cx="838200" cy="457200"/>
          </a:xfrm>
          <a:prstGeom prst="line">
            <a:avLst/>
          </a:prstGeom>
          <a:ln w="12700" cap="rnd" cmpd="sng" algn="ctr">
            <a:solidFill>
              <a:schemeClr val="tx1">
                <a:alpha val="19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H="1">
            <a:off x="4419601" y="3962401"/>
            <a:ext cx="838200" cy="685801"/>
          </a:xfrm>
          <a:prstGeom prst="line">
            <a:avLst/>
          </a:prstGeom>
          <a:ln w="254000" cap="rnd" cmpd="sng" algn="ctr">
            <a:solidFill>
              <a:schemeClr val="tx1">
                <a:alpha val="19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a:off x="2971800" y="2743201"/>
            <a:ext cx="1094388" cy="613815"/>
          </a:xfrm>
          <a:prstGeom prst="line">
            <a:avLst/>
          </a:prstGeom>
          <a:ln w="63500" cap="rnd" cmpd="sng" algn="ctr">
            <a:solidFill>
              <a:schemeClr val="tx1">
                <a:alpha val="19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3352800" y="1981200"/>
            <a:ext cx="2667000" cy="2819400"/>
            <a:chOff x="3352800" y="1981200"/>
            <a:chExt cx="2667000" cy="2819400"/>
          </a:xfrm>
        </p:grpSpPr>
        <p:sp>
          <p:nvSpPr>
            <p:cNvPr id="15" name="TextBox 14"/>
            <p:cNvSpPr txBox="1"/>
            <p:nvPr/>
          </p:nvSpPr>
          <p:spPr>
            <a:xfrm>
              <a:off x="4192112" y="1981200"/>
              <a:ext cx="837088" cy="261610"/>
            </a:xfrm>
            <a:prstGeom prst="rect">
              <a:avLst/>
            </a:prstGeom>
            <a:noFill/>
          </p:spPr>
          <p:txBody>
            <a:bodyPr wrap="none" rtlCol="0">
              <a:spAutoFit/>
            </a:bodyPr>
            <a:lstStyle/>
            <a:p>
              <a:r>
                <a:rPr lang="en-US" sz="1100" dirty="0" err="1" smtClean="0"/>
                <a:t>Prob</a:t>
              </a:r>
              <a:r>
                <a:rPr lang="en-US" sz="1100" dirty="0" smtClean="0"/>
                <a:t> = 0.52</a:t>
              </a:r>
              <a:endParaRPr lang="en-US" sz="1100" dirty="0"/>
            </a:p>
          </p:txBody>
        </p:sp>
        <p:sp>
          <p:nvSpPr>
            <p:cNvPr id="16" name="TextBox 15"/>
            <p:cNvSpPr txBox="1"/>
            <p:nvPr/>
          </p:nvSpPr>
          <p:spPr>
            <a:xfrm>
              <a:off x="4039712" y="4538990"/>
              <a:ext cx="837088" cy="261610"/>
            </a:xfrm>
            <a:prstGeom prst="rect">
              <a:avLst/>
            </a:prstGeom>
            <a:noFill/>
          </p:spPr>
          <p:txBody>
            <a:bodyPr wrap="none" rtlCol="0">
              <a:spAutoFit/>
            </a:bodyPr>
            <a:lstStyle/>
            <a:p>
              <a:r>
                <a:rPr lang="en-US" sz="1100" dirty="0" err="1" smtClean="0"/>
                <a:t>Prob</a:t>
              </a:r>
              <a:r>
                <a:rPr lang="en-US" sz="1100" dirty="0" smtClean="0"/>
                <a:t> = 0.30</a:t>
              </a:r>
              <a:endParaRPr lang="en-US" sz="1100" dirty="0"/>
            </a:p>
          </p:txBody>
        </p:sp>
        <p:sp>
          <p:nvSpPr>
            <p:cNvPr id="17" name="TextBox 16"/>
            <p:cNvSpPr txBox="1"/>
            <p:nvPr/>
          </p:nvSpPr>
          <p:spPr>
            <a:xfrm>
              <a:off x="5182712" y="3048000"/>
              <a:ext cx="837088" cy="261610"/>
            </a:xfrm>
            <a:prstGeom prst="rect">
              <a:avLst/>
            </a:prstGeom>
            <a:noFill/>
          </p:spPr>
          <p:txBody>
            <a:bodyPr wrap="none" rtlCol="0">
              <a:spAutoFit/>
            </a:bodyPr>
            <a:lstStyle/>
            <a:p>
              <a:r>
                <a:rPr lang="en-US" sz="1100" dirty="0" err="1" smtClean="0"/>
                <a:t>Prob</a:t>
              </a:r>
              <a:r>
                <a:rPr lang="en-US" sz="1100" dirty="0" smtClean="0"/>
                <a:t> = 0.12</a:t>
              </a:r>
              <a:endParaRPr lang="en-US" sz="1100" dirty="0"/>
            </a:p>
          </p:txBody>
        </p:sp>
        <p:sp>
          <p:nvSpPr>
            <p:cNvPr id="18" name="TextBox 17"/>
            <p:cNvSpPr txBox="1"/>
            <p:nvPr/>
          </p:nvSpPr>
          <p:spPr>
            <a:xfrm>
              <a:off x="3352800" y="2667000"/>
              <a:ext cx="837088" cy="261610"/>
            </a:xfrm>
            <a:prstGeom prst="rect">
              <a:avLst/>
            </a:prstGeom>
            <a:noFill/>
          </p:spPr>
          <p:txBody>
            <a:bodyPr wrap="none" rtlCol="0">
              <a:spAutoFit/>
            </a:bodyPr>
            <a:lstStyle/>
            <a:p>
              <a:r>
                <a:rPr lang="en-US" sz="1100" dirty="0" err="1" smtClean="0"/>
                <a:t>Prob</a:t>
              </a:r>
              <a:r>
                <a:rPr lang="en-US" sz="1100" dirty="0" smtClean="0"/>
                <a:t> = 0.05</a:t>
              </a:r>
              <a:endParaRPr lang="en-US" sz="1100" dirty="0"/>
            </a:p>
          </p:txBody>
        </p:sp>
        <p:sp>
          <p:nvSpPr>
            <p:cNvPr id="19" name="TextBox 18"/>
            <p:cNvSpPr txBox="1"/>
            <p:nvPr/>
          </p:nvSpPr>
          <p:spPr>
            <a:xfrm>
              <a:off x="4953000" y="3657600"/>
              <a:ext cx="837088" cy="261610"/>
            </a:xfrm>
            <a:prstGeom prst="rect">
              <a:avLst/>
            </a:prstGeom>
            <a:noFill/>
          </p:spPr>
          <p:txBody>
            <a:bodyPr wrap="none" rtlCol="0">
              <a:spAutoFit/>
            </a:bodyPr>
            <a:lstStyle/>
            <a:p>
              <a:r>
                <a:rPr lang="en-US" sz="1100" dirty="0" err="1" smtClean="0"/>
                <a:t>Prob</a:t>
              </a:r>
              <a:r>
                <a:rPr lang="en-US" sz="1100" dirty="0" smtClean="0"/>
                <a:t> = 0.01</a:t>
              </a:r>
              <a:endParaRPr lang="en-US" sz="1100" dirty="0"/>
            </a:p>
          </p:txBody>
        </p:sp>
      </p:grpSp>
      <p:sp>
        <p:nvSpPr>
          <p:cNvPr id="22" name="Oval 21"/>
          <p:cNvSpPr/>
          <p:nvPr/>
        </p:nvSpPr>
        <p:spPr>
          <a:xfrm>
            <a:off x="3581400" y="2971800"/>
            <a:ext cx="1295400" cy="1295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dirty="0"/>
          </a:p>
        </p:txBody>
      </p:sp>
      <p:sp>
        <p:nvSpPr>
          <p:cNvPr id="24" name="Rectangle 23"/>
          <p:cNvSpPr/>
          <p:nvPr/>
        </p:nvSpPr>
        <p:spPr>
          <a:xfrm>
            <a:off x="3733800" y="3403600"/>
            <a:ext cx="1008697" cy="369332"/>
          </a:xfrm>
          <a:prstGeom prst="rect">
            <a:avLst/>
          </a:prstGeom>
        </p:spPr>
        <p:txBody>
          <a:bodyPr wrap="none">
            <a:spAutoFit/>
          </a:bodyPr>
          <a:lstStyle/>
          <a:p>
            <a:pPr algn="ctr"/>
            <a:r>
              <a:rPr lang="en-US" dirty="0" err="1" smtClean="0"/>
              <a:t>synthase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 name="Freeform 111"/>
          <p:cNvSpPr/>
          <p:nvPr/>
        </p:nvSpPr>
        <p:spPr>
          <a:xfrm>
            <a:off x="381000" y="838200"/>
            <a:ext cx="5181600" cy="4911010"/>
          </a:xfrm>
          <a:custGeom>
            <a:avLst/>
            <a:gdLst>
              <a:gd name="connsiteX0" fmla="*/ 1161768 w 5218111"/>
              <a:gd name="connsiteY0" fmla="*/ 5063410 h 5063410"/>
              <a:gd name="connsiteX1" fmla="*/ 423356 w 5218111"/>
              <a:gd name="connsiteY1" fmla="*/ 3192935 h 5063410"/>
              <a:gd name="connsiteX2" fmla="*/ 3701905 w 5218111"/>
              <a:gd name="connsiteY2" fmla="*/ 2749927 h 5063410"/>
              <a:gd name="connsiteX3" fmla="*/ 3770823 w 5218111"/>
              <a:gd name="connsiteY3" fmla="*/ 446289 h 5063410"/>
              <a:gd name="connsiteX4" fmla="*/ 5218111 w 5218111"/>
              <a:gd name="connsiteY4" fmla="*/ 72194 h 5063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8111" h="5063410">
                <a:moveTo>
                  <a:pt x="1161768" y="5063410"/>
                </a:moveTo>
                <a:cubicBezTo>
                  <a:pt x="580884" y="4320962"/>
                  <a:pt x="0" y="3578515"/>
                  <a:pt x="423356" y="3192935"/>
                </a:cubicBezTo>
                <a:cubicBezTo>
                  <a:pt x="846712" y="2807355"/>
                  <a:pt x="3143994" y="3207701"/>
                  <a:pt x="3701905" y="2749927"/>
                </a:cubicBezTo>
                <a:cubicBezTo>
                  <a:pt x="4259816" y="2292153"/>
                  <a:pt x="3518122" y="892578"/>
                  <a:pt x="3770823" y="446289"/>
                </a:cubicBezTo>
                <a:cubicBezTo>
                  <a:pt x="4023524" y="0"/>
                  <a:pt x="4620817" y="36097"/>
                  <a:pt x="5218111" y="72194"/>
                </a:cubicBezTo>
              </a:path>
            </a:pathLst>
          </a:custGeom>
          <a:ln w="234950" cap="flat" cmpd="sng" algn="ctr">
            <a:solidFill>
              <a:srgbClr val="148902">
                <a:alpha val="8000"/>
              </a:srgbClr>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9" name="Group 78"/>
          <p:cNvGrpSpPr/>
          <p:nvPr/>
        </p:nvGrpSpPr>
        <p:grpSpPr>
          <a:xfrm>
            <a:off x="1752600" y="1143000"/>
            <a:ext cx="6096000" cy="4572000"/>
            <a:chOff x="1752600" y="1143000"/>
            <a:chExt cx="6096000" cy="4572000"/>
          </a:xfrm>
        </p:grpSpPr>
        <p:sp>
          <p:nvSpPr>
            <p:cNvPr id="22" name="Rounded Rectangle 21"/>
            <p:cNvSpPr/>
            <p:nvPr/>
          </p:nvSpPr>
          <p:spPr>
            <a:xfrm>
              <a:off x="5638800" y="2286000"/>
              <a:ext cx="2133600" cy="838200"/>
            </a:xfrm>
            <a:prstGeom prst="roundRect">
              <a:avLst>
                <a:gd name="adj" fmla="val 50000"/>
              </a:avLst>
            </a:prstGeom>
            <a:solidFill>
              <a:srgbClr val="008000">
                <a:alpha val="21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1" name="Rounded Rectangle 20"/>
            <p:cNvSpPr/>
            <p:nvPr/>
          </p:nvSpPr>
          <p:spPr>
            <a:xfrm>
              <a:off x="1752600" y="1828800"/>
              <a:ext cx="2133600" cy="838200"/>
            </a:xfrm>
            <a:prstGeom prst="roundRect">
              <a:avLst>
                <a:gd name="adj" fmla="val 50000"/>
              </a:avLst>
            </a:prstGeom>
            <a:solidFill>
              <a:srgbClr val="008000">
                <a:alpha val="21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0" name="Rounded Rectangle 19"/>
            <p:cNvSpPr/>
            <p:nvPr/>
          </p:nvSpPr>
          <p:spPr>
            <a:xfrm>
              <a:off x="4267200" y="1143000"/>
              <a:ext cx="2819400" cy="838200"/>
            </a:xfrm>
            <a:prstGeom prst="roundRect">
              <a:avLst>
                <a:gd name="adj" fmla="val 50000"/>
              </a:avLst>
            </a:prstGeom>
            <a:solidFill>
              <a:srgbClr val="008000">
                <a:alpha val="21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3" name="Rounded Rectangle 22"/>
            <p:cNvSpPr/>
            <p:nvPr/>
          </p:nvSpPr>
          <p:spPr>
            <a:xfrm>
              <a:off x="3733800" y="4876800"/>
              <a:ext cx="3048000" cy="838200"/>
            </a:xfrm>
            <a:prstGeom prst="roundRect">
              <a:avLst>
                <a:gd name="adj" fmla="val 50000"/>
              </a:avLst>
            </a:prstGeom>
            <a:solidFill>
              <a:srgbClr val="008000">
                <a:alpha val="21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4" name="Rounded Rectangle 23"/>
            <p:cNvSpPr/>
            <p:nvPr/>
          </p:nvSpPr>
          <p:spPr>
            <a:xfrm>
              <a:off x="5638800" y="3733800"/>
              <a:ext cx="2209800" cy="838200"/>
            </a:xfrm>
            <a:prstGeom prst="roundRect">
              <a:avLst>
                <a:gd name="adj" fmla="val 50000"/>
              </a:avLst>
            </a:prstGeom>
            <a:solidFill>
              <a:srgbClr val="008000">
                <a:alpha val="21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cxnSp>
          <p:nvCxnSpPr>
            <p:cNvPr id="35" name="Straight Connector 34"/>
            <p:cNvCxnSpPr/>
            <p:nvPr/>
          </p:nvCxnSpPr>
          <p:spPr>
            <a:xfrm rot="5400000" flipH="1" flipV="1">
              <a:off x="4361691" y="2386881"/>
              <a:ext cx="920789" cy="566629"/>
            </a:xfrm>
            <a:prstGeom prst="line">
              <a:avLst/>
            </a:prstGeom>
            <a:ln w="254000" cap="rnd" cmpd="sng" algn="ctr">
              <a:solidFill>
                <a:schemeClr val="tx1">
                  <a:alpha val="19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4800600" y="2743200"/>
              <a:ext cx="762000" cy="685800"/>
            </a:xfrm>
            <a:prstGeom prst="line">
              <a:avLst/>
            </a:prstGeom>
            <a:ln w="101600" cap="rnd" cmpd="sng" algn="ctr">
              <a:solidFill>
                <a:schemeClr val="tx1">
                  <a:alpha val="19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24400" y="3733800"/>
              <a:ext cx="838200" cy="457200"/>
            </a:xfrm>
            <a:prstGeom prst="line">
              <a:avLst/>
            </a:prstGeom>
            <a:ln w="12700" cap="rnd" cmpd="sng" algn="ctr">
              <a:solidFill>
                <a:schemeClr val="tx1">
                  <a:alpha val="19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16200000" flipH="1">
              <a:off x="4419601" y="3962401"/>
              <a:ext cx="838200" cy="685801"/>
            </a:xfrm>
            <a:prstGeom prst="line">
              <a:avLst/>
            </a:prstGeom>
            <a:ln w="254000" cap="rnd" cmpd="sng" algn="ctr">
              <a:solidFill>
                <a:schemeClr val="tx1">
                  <a:alpha val="19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rot="10800000">
              <a:off x="2971800" y="2743201"/>
              <a:ext cx="1094388" cy="613815"/>
            </a:xfrm>
            <a:prstGeom prst="line">
              <a:avLst/>
            </a:prstGeom>
            <a:ln w="63500" cap="rnd" cmpd="sng" algn="ctr">
              <a:solidFill>
                <a:schemeClr val="tx1">
                  <a:alpha val="19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192112" y="1981200"/>
              <a:ext cx="837088" cy="261610"/>
            </a:xfrm>
            <a:prstGeom prst="rect">
              <a:avLst/>
            </a:prstGeom>
            <a:noFill/>
          </p:spPr>
          <p:txBody>
            <a:bodyPr wrap="none" rtlCol="0">
              <a:spAutoFit/>
            </a:bodyPr>
            <a:lstStyle/>
            <a:p>
              <a:r>
                <a:rPr lang="en-US" sz="1100" dirty="0" err="1" smtClean="0"/>
                <a:t>Prob</a:t>
              </a:r>
              <a:r>
                <a:rPr lang="en-US" sz="1100" dirty="0" smtClean="0"/>
                <a:t> = 0.52</a:t>
              </a:r>
              <a:endParaRPr lang="en-US" sz="1100" dirty="0"/>
            </a:p>
          </p:txBody>
        </p:sp>
        <p:sp>
          <p:nvSpPr>
            <p:cNvPr id="67" name="TextBox 66"/>
            <p:cNvSpPr txBox="1"/>
            <p:nvPr/>
          </p:nvSpPr>
          <p:spPr>
            <a:xfrm>
              <a:off x="4039712" y="4538990"/>
              <a:ext cx="837088" cy="261610"/>
            </a:xfrm>
            <a:prstGeom prst="rect">
              <a:avLst/>
            </a:prstGeom>
            <a:noFill/>
          </p:spPr>
          <p:txBody>
            <a:bodyPr wrap="none" rtlCol="0">
              <a:spAutoFit/>
            </a:bodyPr>
            <a:lstStyle/>
            <a:p>
              <a:r>
                <a:rPr lang="en-US" sz="1100" dirty="0" err="1" smtClean="0"/>
                <a:t>Prob</a:t>
              </a:r>
              <a:r>
                <a:rPr lang="en-US" sz="1100" dirty="0" smtClean="0"/>
                <a:t> = 0.30</a:t>
              </a:r>
              <a:endParaRPr lang="en-US" sz="1100" dirty="0"/>
            </a:p>
          </p:txBody>
        </p:sp>
        <p:sp>
          <p:nvSpPr>
            <p:cNvPr id="68" name="TextBox 67"/>
            <p:cNvSpPr txBox="1"/>
            <p:nvPr/>
          </p:nvSpPr>
          <p:spPr>
            <a:xfrm>
              <a:off x="5182712" y="3048000"/>
              <a:ext cx="837088" cy="261610"/>
            </a:xfrm>
            <a:prstGeom prst="rect">
              <a:avLst/>
            </a:prstGeom>
            <a:noFill/>
          </p:spPr>
          <p:txBody>
            <a:bodyPr wrap="none" rtlCol="0">
              <a:spAutoFit/>
            </a:bodyPr>
            <a:lstStyle/>
            <a:p>
              <a:r>
                <a:rPr lang="en-US" sz="1100" dirty="0" err="1" smtClean="0"/>
                <a:t>Prob</a:t>
              </a:r>
              <a:r>
                <a:rPr lang="en-US" sz="1100" dirty="0" smtClean="0"/>
                <a:t> = 0.12</a:t>
              </a:r>
              <a:endParaRPr lang="en-US" sz="1100" dirty="0"/>
            </a:p>
          </p:txBody>
        </p:sp>
        <p:sp>
          <p:nvSpPr>
            <p:cNvPr id="69" name="TextBox 68"/>
            <p:cNvSpPr txBox="1"/>
            <p:nvPr/>
          </p:nvSpPr>
          <p:spPr>
            <a:xfrm>
              <a:off x="3352800" y="2667000"/>
              <a:ext cx="837088" cy="261610"/>
            </a:xfrm>
            <a:prstGeom prst="rect">
              <a:avLst/>
            </a:prstGeom>
            <a:noFill/>
          </p:spPr>
          <p:txBody>
            <a:bodyPr wrap="none" rtlCol="0">
              <a:spAutoFit/>
            </a:bodyPr>
            <a:lstStyle/>
            <a:p>
              <a:r>
                <a:rPr lang="en-US" sz="1100" dirty="0" err="1" smtClean="0"/>
                <a:t>Prob</a:t>
              </a:r>
              <a:r>
                <a:rPr lang="en-US" sz="1100" dirty="0" smtClean="0"/>
                <a:t> = 0.05</a:t>
              </a:r>
              <a:endParaRPr lang="en-US" sz="1100" dirty="0"/>
            </a:p>
          </p:txBody>
        </p:sp>
        <p:sp>
          <p:nvSpPr>
            <p:cNvPr id="70" name="TextBox 69"/>
            <p:cNvSpPr txBox="1"/>
            <p:nvPr/>
          </p:nvSpPr>
          <p:spPr>
            <a:xfrm>
              <a:off x="4953000" y="3657600"/>
              <a:ext cx="837088" cy="261610"/>
            </a:xfrm>
            <a:prstGeom prst="rect">
              <a:avLst/>
            </a:prstGeom>
            <a:noFill/>
          </p:spPr>
          <p:txBody>
            <a:bodyPr wrap="none" rtlCol="0">
              <a:spAutoFit/>
            </a:bodyPr>
            <a:lstStyle/>
            <a:p>
              <a:r>
                <a:rPr lang="en-US" sz="1100" dirty="0" err="1" smtClean="0"/>
                <a:t>Prob</a:t>
              </a:r>
              <a:r>
                <a:rPr lang="en-US" sz="1100" dirty="0" smtClean="0"/>
                <a:t> = 0.01</a:t>
              </a:r>
              <a:endParaRPr lang="en-US" sz="1100" dirty="0"/>
            </a:p>
          </p:txBody>
        </p:sp>
      </p:grpSp>
      <p:grpSp>
        <p:nvGrpSpPr>
          <p:cNvPr id="83" name="Group 82"/>
          <p:cNvGrpSpPr/>
          <p:nvPr/>
        </p:nvGrpSpPr>
        <p:grpSpPr>
          <a:xfrm>
            <a:off x="2389175" y="3276600"/>
            <a:ext cx="2259025" cy="1295400"/>
            <a:chOff x="2389175" y="3276600"/>
            <a:chExt cx="2259025" cy="1295400"/>
          </a:xfrm>
        </p:grpSpPr>
        <p:sp>
          <p:nvSpPr>
            <p:cNvPr id="63" name="Rectangle 62"/>
            <p:cNvSpPr/>
            <p:nvPr/>
          </p:nvSpPr>
          <p:spPr>
            <a:xfrm>
              <a:off x="2389175" y="4114800"/>
              <a:ext cx="914400" cy="457200"/>
            </a:xfrm>
            <a:prstGeom prst="rect">
              <a:avLst/>
            </a:prstGeom>
            <a:ln w="25400" cap="flat" cmpd="sng" algn="ctr">
              <a:solidFill>
                <a:schemeClr val="accent2">
                  <a:shade val="95000"/>
                  <a:satMod val="105000"/>
                </a:schemeClr>
              </a:solid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p:cNvSpPr/>
            <p:nvPr/>
          </p:nvSpPr>
          <p:spPr>
            <a:xfrm>
              <a:off x="4191000" y="3276600"/>
              <a:ext cx="457200" cy="457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1" name="Straight Connector 80"/>
            <p:cNvCxnSpPr/>
            <p:nvPr/>
          </p:nvCxnSpPr>
          <p:spPr>
            <a:xfrm flipV="1">
              <a:off x="3124200" y="3657600"/>
              <a:ext cx="1066800" cy="457200"/>
            </a:xfrm>
            <a:prstGeom prst="line">
              <a:avLst/>
            </a:prstGeom>
            <a:ln w="38100" cap="flat" cmpd="sng" algn="ctr">
              <a:solidFill>
                <a:schemeClr val="accent2"/>
              </a:solidFill>
              <a:prstDash val="dash"/>
              <a:round/>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grpSp>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14</a:t>
            </a:fld>
            <a:endParaRPr lang="en-US" dirty="0"/>
          </a:p>
        </p:txBody>
      </p:sp>
      <p:grpSp>
        <p:nvGrpSpPr>
          <p:cNvPr id="25" name="Group 24"/>
          <p:cNvGrpSpPr/>
          <p:nvPr/>
        </p:nvGrpSpPr>
        <p:grpSpPr>
          <a:xfrm>
            <a:off x="304800" y="5715000"/>
            <a:ext cx="4572000" cy="923330"/>
            <a:chOff x="2362200" y="5715000"/>
            <a:chExt cx="4572000" cy="923330"/>
          </a:xfrm>
        </p:grpSpPr>
        <p:sp>
          <p:nvSpPr>
            <p:cNvPr id="5" name="Rectangle 4"/>
            <p:cNvSpPr/>
            <p:nvPr/>
          </p:nvSpPr>
          <p:spPr>
            <a:xfrm>
              <a:off x="2743200" y="6354135"/>
              <a:ext cx="2667000" cy="228600"/>
            </a:xfrm>
            <a:prstGeom prst="rect">
              <a:avLst/>
            </a:prstGeom>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 name="Rectangle 2"/>
            <p:cNvSpPr/>
            <p:nvPr/>
          </p:nvSpPr>
          <p:spPr>
            <a:xfrm>
              <a:off x="2362200" y="5715000"/>
              <a:ext cx="4572000" cy="923330"/>
            </a:xfrm>
            <a:prstGeom prst="rect">
              <a:avLst/>
            </a:prstGeom>
          </p:spPr>
          <p:txBody>
            <a:bodyPr>
              <a:spAutoFit/>
            </a:bodyPr>
            <a:lstStyle/>
            <a:p>
              <a:r>
                <a:rPr lang="en-US" dirty="0" smtClean="0"/>
                <a:t>Accession: AB005263</a:t>
              </a:r>
            </a:p>
            <a:p>
              <a:r>
                <a:rPr lang="en-US" dirty="0" smtClean="0"/>
                <a:t>Description: </a:t>
              </a:r>
              <a:r>
                <a:rPr lang="en-US" dirty="0" err="1" smtClean="0"/>
                <a:t>Buchnera</a:t>
              </a:r>
              <a:r>
                <a:rPr lang="en-US" dirty="0" smtClean="0"/>
                <a:t> </a:t>
              </a:r>
              <a:r>
                <a:rPr lang="en-US" dirty="0" err="1" smtClean="0"/>
                <a:t>aphidicola</a:t>
              </a:r>
              <a:r>
                <a:rPr lang="en-US" dirty="0" smtClean="0"/>
                <a:t> </a:t>
              </a:r>
              <a:r>
                <a:rPr lang="en-US" dirty="0" err="1" smtClean="0"/>
                <a:t>argA</a:t>
              </a:r>
              <a:r>
                <a:rPr lang="en-US" dirty="0" smtClean="0"/>
                <a:t> mRNA for N-</a:t>
              </a:r>
              <a:r>
                <a:rPr lang="en-US" dirty="0" err="1" smtClean="0"/>
                <a:t>acetylglutamate</a:t>
              </a:r>
              <a:r>
                <a:rPr lang="en-US" dirty="0" smtClean="0"/>
                <a:t> </a:t>
              </a:r>
              <a:r>
                <a:rPr lang="en-US" dirty="0" err="1" smtClean="0"/>
                <a:t>synthase</a:t>
              </a:r>
              <a:r>
                <a:rPr lang="en-US" dirty="0" smtClean="0"/>
                <a:t>, partial </a:t>
              </a:r>
              <a:r>
                <a:rPr lang="en-US" dirty="0" err="1" smtClean="0"/>
                <a:t>cds</a:t>
              </a:r>
              <a:r>
                <a:rPr lang="en-US" dirty="0" smtClean="0"/>
                <a:t>.</a:t>
              </a:r>
              <a:endParaRPr lang="en-US" dirty="0"/>
            </a:p>
          </p:txBody>
        </p:sp>
      </p:grpSp>
      <p:grpSp>
        <p:nvGrpSpPr>
          <p:cNvPr id="78" name="Group 77"/>
          <p:cNvGrpSpPr/>
          <p:nvPr/>
        </p:nvGrpSpPr>
        <p:grpSpPr>
          <a:xfrm>
            <a:off x="1981200" y="1209355"/>
            <a:ext cx="5638800" cy="4459449"/>
            <a:chOff x="1981200" y="1209355"/>
            <a:chExt cx="5638800" cy="4459449"/>
          </a:xfrm>
        </p:grpSpPr>
        <p:pic>
          <p:nvPicPr>
            <p:cNvPr id="7" name="Picture 6" descr="0.021.png"/>
            <p:cNvPicPr>
              <a:picLocks noChangeAspect="1"/>
            </p:cNvPicPr>
            <p:nvPr/>
          </p:nvPicPr>
          <p:blipFill>
            <a:blip r:embed="rId3"/>
            <a:stretch>
              <a:fillRect/>
            </a:stretch>
          </p:blipFill>
          <p:spPr>
            <a:xfrm>
              <a:off x="5715000" y="2438400"/>
              <a:ext cx="1879600" cy="563880"/>
            </a:xfrm>
            <a:prstGeom prst="rect">
              <a:avLst/>
            </a:prstGeom>
          </p:spPr>
        </p:pic>
        <p:pic>
          <p:nvPicPr>
            <p:cNvPr id="10" name="Picture 9" descr="0.00413.png"/>
            <p:cNvPicPr>
              <a:picLocks noChangeAspect="1"/>
            </p:cNvPicPr>
            <p:nvPr/>
          </p:nvPicPr>
          <p:blipFill>
            <a:blip r:embed="rId4"/>
            <a:stretch>
              <a:fillRect/>
            </a:stretch>
          </p:blipFill>
          <p:spPr>
            <a:xfrm>
              <a:off x="1981200" y="1981200"/>
              <a:ext cx="1676400" cy="502920"/>
            </a:xfrm>
            <a:prstGeom prst="rect">
              <a:avLst/>
            </a:prstGeom>
          </p:spPr>
        </p:pic>
        <p:pic>
          <p:nvPicPr>
            <p:cNvPr id="13" name="Picture 12" descr="0.0041.png"/>
            <p:cNvPicPr>
              <a:picLocks noChangeAspect="1"/>
            </p:cNvPicPr>
            <p:nvPr/>
          </p:nvPicPr>
          <p:blipFill>
            <a:blip r:embed="rId5"/>
            <a:stretch>
              <a:fillRect/>
            </a:stretch>
          </p:blipFill>
          <p:spPr>
            <a:xfrm>
              <a:off x="4363090" y="1209355"/>
              <a:ext cx="2540000" cy="762000"/>
            </a:xfrm>
            <a:prstGeom prst="rect">
              <a:avLst/>
            </a:prstGeom>
          </p:spPr>
        </p:pic>
        <p:pic>
          <p:nvPicPr>
            <p:cNvPr id="15" name="Picture 14" descr="0.00826.png"/>
            <p:cNvPicPr>
              <a:picLocks noChangeAspect="1"/>
            </p:cNvPicPr>
            <p:nvPr/>
          </p:nvPicPr>
          <p:blipFill>
            <a:blip r:embed="rId6"/>
            <a:stretch>
              <a:fillRect/>
            </a:stretch>
          </p:blipFill>
          <p:spPr>
            <a:xfrm>
              <a:off x="3962400" y="4876800"/>
              <a:ext cx="2640013" cy="792004"/>
            </a:xfrm>
            <a:prstGeom prst="rect">
              <a:avLst/>
            </a:prstGeom>
          </p:spPr>
        </p:pic>
        <p:pic>
          <p:nvPicPr>
            <p:cNvPr id="17" name="Picture 16" descr="0.004133.png"/>
            <p:cNvPicPr>
              <a:picLocks noChangeAspect="1"/>
            </p:cNvPicPr>
            <p:nvPr/>
          </p:nvPicPr>
          <p:blipFill>
            <a:blip r:embed="rId7"/>
            <a:stretch>
              <a:fillRect/>
            </a:stretch>
          </p:blipFill>
          <p:spPr>
            <a:xfrm>
              <a:off x="5791200" y="3886201"/>
              <a:ext cx="1828800" cy="548640"/>
            </a:xfrm>
            <a:prstGeom prst="rect">
              <a:avLst/>
            </a:prstGeom>
          </p:spPr>
        </p:pic>
      </p:grpSp>
      <p:grpSp>
        <p:nvGrpSpPr>
          <p:cNvPr id="108" name="Group 107"/>
          <p:cNvGrpSpPr/>
          <p:nvPr/>
        </p:nvGrpSpPr>
        <p:grpSpPr>
          <a:xfrm>
            <a:off x="228600" y="3124200"/>
            <a:ext cx="3104510" cy="1447800"/>
            <a:chOff x="228600" y="3124200"/>
            <a:chExt cx="3104510" cy="1447800"/>
          </a:xfrm>
        </p:grpSpPr>
        <p:sp>
          <p:nvSpPr>
            <p:cNvPr id="31" name="Rectangle 30"/>
            <p:cNvSpPr/>
            <p:nvPr/>
          </p:nvSpPr>
          <p:spPr>
            <a:xfrm>
              <a:off x="609600" y="4114800"/>
              <a:ext cx="1752600" cy="457200"/>
            </a:xfrm>
            <a:prstGeom prst="rect">
              <a:avLst/>
            </a:prstGeom>
            <a:ln w="25400" cap="flat" cmpd="sng" algn="ctr">
              <a:solidFill>
                <a:srgbClr val="C4BD97"/>
              </a:solidFill>
              <a:prstDash val="solid"/>
              <a:round/>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ectangle 5"/>
            <p:cNvSpPr/>
            <p:nvPr/>
          </p:nvSpPr>
          <p:spPr>
            <a:xfrm>
              <a:off x="545493" y="4114800"/>
              <a:ext cx="2787617" cy="369332"/>
            </a:xfrm>
            <a:prstGeom prst="rect">
              <a:avLst/>
            </a:prstGeom>
          </p:spPr>
          <p:txBody>
            <a:bodyPr wrap="none">
              <a:spAutoFit/>
            </a:bodyPr>
            <a:lstStyle/>
            <a:p>
              <a:r>
                <a:rPr lang="en-US" dirty="0" smtClean="0"/>
                <a:t>N-</a:t>
              </a:r>
              <a:r>
                <a:rPr lang="en-US" dirty="0" err="1" smtClean="0"/>
                <a:t>acetylglutamate</a:t>
              </a:r>
              <a:r>
                <a:rPr lang="en-US" dirty="0" smtClean="0"/>
                <a:t> </a:t>
              </a:r>
              <a:r>
                <a:rPr lang="en-US" dirty="0" err="1" smtClean="0"/>
                <a:t>synthase</a:t>
              </a:r>
              <a:endParaRPr lang="en-US" dirty="0"/>
            </a:p>
          </p:txBody>
        </p:sp>
        <p:pic>
          <p:nvPicPr>
            <p:cNvPr id="19" name="Picture 18" descr="3.png"/>
            <p:cNvPicPr>
              <a:picLocks noChangeAspect="1"/>
            </p:cNvPicPr>
            <p:nvPr/>
          </p:nvPicPr>
          <p:blipFill>
            <a:blip r:embed="rId8"/>
            <a:srcRect r="67500"/>
            <a:stretch>
              <a:fillRect/>
            </a:stretch>
          </p:blipFill>
          <p:spPr>
            <a:xfrm>
              <a:off x="228600" y="3124200"/>
              <a:ext cx="990600" cy="914400"/>
            </a:xfrm>
            <a:prstGeom prst="rect">
              <a:avLst/>
            </a:prstGeom>
            <a:ln w="25400" cap="flat" cmpd="sng" algn="ctr">
              <a:solidFill>
                <a:schemeClr val="bg2">
                  <a:lumMod val="75000"/>
                </a:schemeClr>
              </a:solidFill>
              <a:prstDash val="solid"/>
              <a:round/>
              <a:headEnd type="none" w="med" len="med"/>
              <a:tailEnd type="none" w="med" len="med"/>
            </a:ln>
          </p:spPr>
        </p:pic>
      </p:grpSp>
      <p:grpSp>
        <p:nvGrpSpPr>
          <p:cNvPr id="113" name="Group 112"/>
          <p:cNvGrpSpPr/>
          <p:nvPr/>
        </p:nvGrpSpPr>
        <p:grpSpPr>
          <a:xfrm>
            <a:off x="1066800" y="152400"/>
            <a:ext cx="8001000" cy="6477000"/>
            <a:chOff x="1066800" y="152400"/>
            <a:chExt cx="8001000" cy="6477000"/>
          </a:xfrm>
        </p:grpSpPr>
        <p:pic>
          <p:nvPicPr>
            <p:cNvPr id="8" name="Picture 7" descr="0.png"/>
            <p:cNvPicPr>
              <a:picLocks noChangeAspect="1"/>
            </p:cNvPicPr>
            <p:nvPr/>
          </p:nvPicPr>
          <p:blipFill>
            <a:blip r:embed="rId9"/>
            <a:srcRect l="50000" r="10526"/>
            <a:stretch>
              <a:fillRect/>
            </a:stretch>
          </p:blipFill>
          <p:spPr>
            <a:xfrm>
              <a:off x="7772400" y="1371600"/>
              <a:ext cx="1143000" cy="868680"/>
            </a:xfrm>
            <a:prstGeom prst="rect">
              <a:avLst/>
            </a:prstGeom>
            <a:ln w="25400" cap="flat" cmpd="sng" algn="ctr">
              <a:solidFill>
                <a:srgbClr val="FF0000"/>
              </a:solidFill>
              <a:prstDash val="solid"/>
              <a:round/>
              <a:headEnd type="none" w="med" len="med"/>
              <a:tailEnd type="none" w="med" len="med"/>
            </a:ln>
          </p:spPr>
        </p:pic>
        <p:pic>
          <p:nvPicPr>
            <p:cNvPr id="9" name="Picture 8" descr="1.png"/>
            <p:cNvPicPr>
              <a:picLocks noChangeAspect="1"/>
            </p:cNvPicPr>
            <p:nvPr/>
          </p:nvPicPr>
          <p:blipFill>
            <a:blip r:embed="rId10"/>
            <a:srcRect l="46091"/>
            <a:stretch>
              <a:fillRect/>
            </a:stretch>
          </p:blipFill>
          <p:spPr>
            <a:xfrm>
              <a:off x="7820025" y="2963227"/>
              <a:ext cx="1247775" cy="694373"/>
            </a:xfrm>
            <a:prstGeom prst="rect">
              <a:avLst/>
            </a:prstGeom>
            <a:ln w="25400" cap="flat" cmpd="sng" algn="ctr">
              <a:solidFill>
                <a:srgbClr val="FF0000"/>
              </a:solidFill>
              <a:prstDash val="solid"/>
              <a:round/>
              <a:headEnd type="none" w="med" len="med"/>
              <a:tailEnd type="none" w="med" len="med"/>
            </a:ln>
          </p:spPr>
        </p:pic>
        <p:pic>
          <p:nvPicPr>
            <p:cNvPr id="11" name="Picture 10" descr="5.png"/>
            <p:cNvPicPr>
              <a:picLocks noChangeAspect="1"/>
            </p:cNvPicPr>
            <p:nvPr/>
          </p:nvPicPr>
          <p:blipFill>
            <a:blip r:embed="rId11"/>
            <a:srcRect r="50074"/>
            <a:stretch>
              <a:fillRect/>
            </a:stretch>
          </p:blipFill>
          <p:spPr>
            <a:xfrm>
              <a:off x="1066800" y="838200"/>
              <a:ext cx="1066800" cy="641033"/>
            </a:xfrm>
            <a:prstGeom prst="rect">
              <a:avLst/>
            </a:prstGeom>
            <a:ln w="25400" cap="flat" cmpd="sng" algn="ctr">
              <a:solidFill>
                <a:srgbClr val="FF0000"/>
              </a:solidFill>
              <a:prstDash val="solid"/>
              <a:round/>
              <a:headEnd type="none" w="med" len="med"/>
              <a:tailEnd type="none" w="med" len="med"/>
            </a:ln>
          </p:spPr>
        </p:pic>
        <p:pic>
          <p:nvPicPr>
            <p:cNvPr id="12" name="Picture 11" descr="6.png"/>
            <p:cNvPicPr>
              <a:picLocks noChangeAspect="1"/>
            </p:cNvPicPr>
            <p:nvPr/>
          </p:nvPicPr>
          <p:blipFill>
            <a:blip r:embed="rId12"/>
            <a:srcRect r="50738"/>
            <a:stretch>
              <a:fillRect/>
            </a:stretch>
          </p:blipFill>
          <p:spPr>
            <a:xfrm>
              <a:off x="2438400" y="609600"/>
              <a:ext cx="1219200" cy="742474"/>
            </a:xfrm>
            <a:prstGeom prst="rect">
              <a:avLst/>
            </a:prstGeom>
            <a:ln w="25400" cap="flat" cmpd="sng" algn="ctr">
              <a:solidFill>
                <a:srgbClr val="FF0000"/>
              </a:solidFill>
              <a:prstDash val="solid"/>
              <a:round/>
              <a:headEnd type="none" w="med" len="med"/>
              <a:tailEnd type="none" w="med" len="med"/>
            </a:ln>
          </p:spPr>
        </p:pic>
        <p:pic>
          <p:nvPicPr>
            <p:cNvPr id="14" name="Picture 13" descr="3.png"/>
            <p:cNvPicPr>
              <a:picLocks noChangeAspect="1"/>
            </p:cNvPicPr>
            <p:nvPr/>
          </p:nvPicPr>
          <p:blipFill>
            <a:blip r:embed="rId8"/>
            <a:srcRect l="40000" t="8333" b="8333"/>
            <a:stretch>
              <a:fillRect/>
            </a:stretch>
          </p:blipFill>
          <p:spPr>
            <a:xfrm>
              <a:off x="5181600" y="152400"/>
              <a:ext cx="1828801" cy="762000"/>
            </a:xfrm>
            <a:prstGeom prst="rect">
              <a:avLst/>
            </a:prstGeom>
            <a:ln w="25400" cap="flat" cmpd="sng" algn="ctr">
              <a:solidFill>
                <a:srgbClr val="FF0000"/>
              </a:solidFill>
              <a:prstDash val="solid"/>
              <a:round/>
              <a:headEnd type="none" w="med" len="med"/>
              <a:tailEnd type="none" w="med" len="med"/>
            </a:ln>
          </p:spPr>
        </p:pic>
        <p:pic>
          <p:nvPicPr>
            <p:cNvPr id="16" name="Picture 15" descr="2.png"/>
            <p:cNvPicPr>
              <a:picLocks noChangeAspect="1"/>
            </p:cNvPicPr>
            <p:nvPr/>
          </p:nvPicPr>
          <p:blipFill>
            <a:blip r:embed="rId13"/>
            <a:srcRect t="14647" r="40680" b="12118"/>
            <a:stretch>
              <a:fillRect/>
            </a:stretch>
          </p:blipFill>
          <p:spPr>
            <a:xfrm>
              <a:off x="6096000" y="5867400"/>
              <a:ext cx="2057400" cy="762000"/>
            </a:xfrm>
            <a:prstGeom prst="rect">
              <a:avLst/>
            </a:prstGeom>
            <a:ln w="25400" cap="flat" cmpd="sng" algn="ctr">
              <a:solidFill>
                <a:srgbClr val="FF0000"/>
              </a:solidFill>
              <a:prstDash val="solid"/>
              <a:round/>
              <a:headEnd type="none" w="med" len="med"/>
              <a:tailEnd type="none" w="med" len="med"/>
            </a:ln>
          </p:spPr>
        </p:pic>
        <p:pic>
          <p:nvPicPr>
            <p:cNvPr id="18" name="Picture 17" descr="4.png"/>
            <p:cNvPicPr>
              <a:picLocks noChangeAspect="1"/>
            </p:cNvPicPr>
            <p:nvPr/>
          </p:nvPicPr>
          <p:blipFill>
            <a:blip r:embed="rId14"/>
            <a:srcRect r="48718"/>
            <a:stretch>
              <a:fillRect/>
            </a:stretch>
          </p:blipFill>
          <p:spPr>
            <a:xfrm>
              <a:off x="7543800" y="4671060"/>
              <a:ext cx="1524000" cy="891540"/>
            </a:xfrm>
            <a:prstGeom prst="rect">
              <a:avLst/>
            </a:prstGeom>
            <a:ln w="25400" cap="flat" cmpd="sng" algn="ctr">
              <a:solidFill>
                <a:srgbClr val="FF0000"/>
              </a:solidFill>
              <a:prstDash val="solid"/>
              <a:round/>
              <a:headEnd type="none" w="med" len="med"/>
              <a:tailEnd type="none" w="med" len="med"/>
            </a:ln>
          </p:spPr>
        </p:pic>
        <p:cxnSp>
          <p:nvCxnSpPr>
            <p:cNvPr id="84" name="Straight Connector 83"/>
            <p:cNvCxnSpPr>
              <a:stCxn id="11" idx="2"/>
              <a:endCxn id="21" idx="0"/>
            </p:cNvCxnSpPr>
            <p:nvPr/>
          </p:nvCxnSpPr>
          <p:spPr>
            <a:xfrm rot="16200000" flipH="1">
              <a:off x="2035017" y="1044416"/>
              <a:ext cx="349567" cy="1219200"/>
            </a:xfrm>
            <a:prstGeom prst="line">
              <a:avLst/>
            </a:prstGeom>
            <a:ln w="12700" cap="flat" cmpd="sng" algn="ctr">
              <a:solidFill>
                <a:srgbClr val="FF0000">
                  <a:alpha val="30000"/>
                </a:srgbClr>
              </a:solidFill>
              <a:prstDash val="solid"/>
              <a:round/>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89" name="Straight Connector 88"/>
            <p:cNvCxnSpPr>
              <a:stCxn id="12" idx="2"/>
              <a:endCxn id="21" idx="0"/>
            </p:cNvCxnSpPr>
            <p:nvPr/>
          </p:nvCxnSpPr>
          <p:spPr>
            <a:xfrm rot="5400000">
              <a:off x="2695337" y="1476137"/>
              <a:ext cx="476726" cy="228600"/>
            </a:xfrm>
            <a:prstGeom prst="line">
              <a:avLst/>
            </a:prstGeom>
            <a:ln w="12700" cap="flat" cmpd="sng" algn="ctr">
              <a:solidFill>
                <a:srgbClr val="FF0000">
                  <a:alpha val="30000"/>
                </a:srgbClr>
              </a:solidFill>
              <a:prstDash val="solid"/>
              <a:round/>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92" name="Straight Connector 91"/>
            <p:cNvCxnSpPr>
              <a:stCxn id="14" idx="2"/>
              <a:endCxn id="20" idx="0"/>
            </p:cNvCxnSpPr>
            <p:nvPr/>
          </p:nvCxnSpPr>
          <p:spPr>
            <a:xfrm rot="5400000">
              <a:off x="5772151" y="819150"/>
              <a:ext cx="228600" cy="419101"/>
            </a:xfrm>
            <a:prstGeom prst="line">
              <a:avLst/>
            </a:prstGeom>
            <a:ln w="12700" cap="flat" cmpd="sng" algn="ctr">
              <a:solidFill>
                <a:srgbClr val="FF0000">
                  <a:alpha val="30000"/>
                </a:srgbClr>
              </a:solidFill>
              <a:prstDash val="solid"/>
              <a:round/>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95" name="Straight Connector 94"/>
            <p:cNvCxnSpPr>
              <a:stCxn id="8" idx="2"/>
              <a:endCxn id="22" idx="3"/>
            </p:cNvCxnSpPr>
            <p:nvPr/>
          </p:nvCxnSpPr>
          <p:spPr>
            <a:xfrm rot="5400000">
              <a:off x="7825740" y="2186940"/>
              <a:ext cx="464820" cy="571500"/>
            </a:xfrm>
            <a:prstGeom prst="line">
              <a:avLst/>
            </a:prstGeom>
            <a:ln w="12700" cap="flat" cmpd="sng" algn="ctr">
              <a:solidFill>
                <a:srgbClr val="FF0000">
                  <a:alpha val="30000"/>
                </a:srgbClr>
              </a:solidFill>
              <a:prstDash val="solid"/>
              <a:round/>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98" name="Straight Connector 97"/>
            <p:cNvCxnSpPr>
              <a:stCxn id="9" idx="0"/>
              <a:endCxn id="22" idx="3"/>
            </p:cNvCxnSpPr>
            <p:nvPr/>
          </p:nvCxnSpPr>
          <p:spPr>
            <a:xfrm rot="16200000" flipV="1">
              <a:off x="7979094" y="2498407"/>
              <a:ext cx="258127" cy="671513"/>
            </a:xfrm>
            <a:prstGeom prst="line">
              <a:avLst/>
            </a:prstGeom>
            <a:ln w="12700" cap="flat" cmpd="sng" algn="ctr">
              <a:solidFill>
                <a:srgbClr val="FF0000">
                  <a:alpha val="30000"/>
                </a:srgbClr>
              </a:solidFill>
              <a:prstDash val="solid"/>
              <a:round/>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101" name="Straight Connector 100"/>
            <p:cNvCxnSpPr>
              <a:stCxn id="18" idx="1"/>
              <a:endCxn id="24" idx="2"/>
            </p:cNvCxnSpPr>
            <p:nvPr/>
          </p:nvCxnSpPr>
          <p:spPr>
            <a:xfrm rot="10800000">
              <a:off x="6743700" y="4572000"/>
              <a:ext cx="800100" cy="544830"/>
            </a:xfrm>
            <a:prstGeom prst="line">
              <a:avLst/>
            </a:prstGeom>
            <a:ln w="12700" cap="flat" cmpd="sng" algn="ctr">
              <a:solidFill>
                <a:srgbClr val="FF0000">
                  <a:alpha val="30000"/>
                </a:srgbClr>
              </a:solidFill>
              <a:prstDash val="solid"/>
              <a:round/>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104" name="Straight Connector 103"/>
            <p:cNvCxnSpPr>
              <a:stCxn id="16" idx="1"/>
              <a:endCxn id="23" idx="2"/>
            </p:cNvCxnSpPr>
            <p:nvPr/>
          </p:nvCxnSpPr>
          <p:spPr>
            <a:xfrm rot="10800000">
              <a:off x="5257800" y="5715000"/>
              <a:ext cx="838200" cy="533400"/>
            </a:xfrm>
            <a:prstGeom prst="line">
              <a:avLst/>
            </a:prstGeom>
            <a:ln w="12700" cap="flat" cmpd="sng" algn="ctr">
              <a:solidFill>
                <a:srgbClr val="FF0000">
                  <a:alpha val="30000"/>
                </a:srgbClr>
              </a:solidFill>
              <a:prstDash val="solid"/>
              <a:round/>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15</a:t>
            </a:fld>
            <a:endParaRPr lang="en-US" dirty="0"/>
          </a:p>
        </p:txBody>
      </p:sp>
      <p:sp>
        <p:nvSpPr>
          <p:cNvPr id="9" name="TextBox 4"/>
          <p:cNvSpPr txBox="1">
            <a:spLocks noChangeArrowheads="1"/>
          </p:cNvSpPr>
          <p:nvPr/>
        </p:nvSpPr>
        <p:spPr bwMode="auto">
          <a:xfrm>
            <a:off x="1066800" y="2480608"/>
            <a:ext cx="7010400" cy="1938992"/>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Why go after one small molecule when you can look for all?</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16</a:t>
            </a:fld>
            <a:endParaRPr lang="en-US" dirty="0"/>
          </a:p>
        </p:txBody>
      </p:sp>
      <p:pic>
        <p:nvPicPr>
          <p:cNvPr id="3" name="Picture 2" descr="nw.png"/>
          <p:cNvPicPr>
            <a:picLocks noChangeAspect="1"/>
          </p:cNvPicPr>
          <p:nvPr/>
        </p:nvPicPr>
        <p:blipFill>
          <a:blip r:embed="rId3"/>
          <a:stretch>
            <a:fillRect/>
          </a:stretch>
        </p:blipFill>
        <p:spPr>
          <a:xfrm>
            <a:off x="76200" y="990600"/>
            <a:ext cx="9067800" cy="4965250"/>
          </a:xfrm>
          <a:prstGeom prst="rect">
            <a:avLst/>
          </a:prstGeom>
        </p:spPr>
      </p:pic>
      <p:grpSp>
        <p:nvGrpSpPr>
          <p:cNvPr id="11" name="Group 10"/>
          <p:cNvGrpSpPr/>
          <p:nvPr/>
        </p:nvGrpSpPr>
        <p:grpSpPr>
          <a:xfrm>
            <a:off x="457200" y="2971800"/>
            <a:ext cx="2362200" cy="3437930"/>
            <a:chOff x="457200" y="2971800"/>
            <a:chExt cx="2362200" cy="3437930"/>
          </a:xfrm>
        </p:grpSpPr>
        <p:sp>
          <p:nvSpPr>
            <p:cNvPr id="7" name="Oval 6"/>
            <p:cNvSpPr/>
            <p:nvPr/>
          </p:nvSpPr>
          <p:spPr>
            <a:xfrm>
              <a:off x="457200" y="2971800"/>
              <a:ext cx="2362200" cy="914400"/>
            </a:xfrm>
            <a:prstGeom prst="ellipse">
              <a:avLst/>
            </a:prstGeom>
            <a:noFill/>
            <a:ln w="57150" cap="flat" cmpd="sng" algn="ctr">
              <a:solidFill>
                <a:schemeClr val="tx1"/>
              </a:solidFill>
              <a:prstDash val="sys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09600" y="5486400"/>
              <a:ext cx="1981200" cy="923330"/>
            </a:xfrm>
            <a:prstGeom prst="rect">
              <a:avLst/>
            </a:prstGeom>
            <a:noFill/>
          </p:spPr>
          <p:txBody>
            <a:bodyPr wrap="square" rtlCol="0">
              <a:spAutoFit/>
            </a:bodyPr>
            <a:lstStyle/>
            <a:p>
              <a:pPr algn="ctr"/>
              <a:r>
                <a:rPr lang="en-US" dirty="0" smtClean="0"/>
                <a:t>Primary metabolism (approximately)</a:t>
              </a:r>
              <a:endParaRPr lang="en-US" dirty="0"/>
            </a:p>
          </p:txBody>
        </p:sp>
      </p:grpSp>
      <p:grpSp>
        <p:nvGrpSpPr>
          <p:cNvPr id="12" name="Group 11"/>
          <p:cNvGrpSpPr/>
          <p:nvPr/>
        </p:nvGrpSpPr>
        <p:grpSpPr>
          <a:xfrm>
            <a:off x="304800" y="533400"/>
            <a:ext cx="6324600" cy="4876800"/>
            <a:chOff x="304800" y="533400"/>
            <a:chExt cx="6324600" cy="4876800"/>
          </a:xfrm>
        </p:grpSpPr>
        <p:sp>
          <p:nvSpPr>
            <p:cNvPr id="5" name="Rectangle 4"/>
            <p:cNvSpPr/>
            <p:nvPr/>
          </p:nvSpPr>
          <p:spPr>
            <a:xfrm>
              <a:off x="304800" y="1524000"/>
              <a:ext cx="6324600" cy="3886200"/>
            </a:xfrm>
            <a:prstGeom prst="rect">
              <a:avLst/>
            </a:prstGeom>
            <a:gradFill flip="none" rotWithShape="1">
              <a:gsLst>
                <a:gs pos="0">
                  <a:schemeClr val="accent1">
                    <a:tint val="100000"/>
                    <a:shade val="100000"/>
                    <a:satMod val="130000"/>
                    <a:alpha val="16000"/>
                  </a:schemeClr>
                </a:gs>
                <a:gs pos="100000">
                  <a:schemeClr val="accent1">
                    <a:tint val="50000"/>
                    <a:shade val="100000"/>
                    <a:satMod val="350000"/>
                    <a:alpha val="16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62200" y="533400"/>
              <a:ext cx="2362200" cy="923330"/>
            </a:xfrm>
            <a:prstGeom prst="rect">
              <a:avLst/>
            </a:prstGeom>
            <a:noFill/>
          </p:spPr>
          <p:txBody>
            <a:bodyPr wrap="square" rtlCol="0">
              <a:spAutoFit/>
            </a:bodyPr>
            <a:lstStyle/>
            <a:p>
              <a:pPr algn="ctr"/>
              <a:r>
                <a:rPr lang="en-US" dirty="0" smtClean="0">
                  <a:solidFill>
                    <a:srgbClr val="558ED5"/>
                  </a:solidFill>
                </a:rPr>
                <a:t>Reachable </a:t>
              </a:r>
            </a:p>
            <a:p>
              <a:pPr algn="ctr"/>
              <a:r>
                <a:rPr lang="en-US" dirty="0" smtClean="0">
                  <a:solidFill>
                    <a:srgbClr val="558ED5"/>
                  </a:solidFill>
                </a:rPr>
                <a:t>(using known enzymes across all organisms)</a:t>
              </a:r>
              <a:endParaRPr lang="en-US" dirty="0">
                <a:solidFill>
                  <a:srgbClr val="558ED5"/>
                </a:solidFill>
              </a:endParaRPr>
            </a:p>
          </p:txBody>
        </p:sp>
      </p:grpSp>
      <p:grpSp>
        <p:nvGrpSpPr>
          <p:cNvPr id="13" name="Group 12"/>
          <p:cNvGrpSpPr/>
          <p:nvPr/>
        </p:nvGrpSpPr>
        <p:grpSpPr>
          <a:xfrm>
            <a:off x="6629400" y="1078468"/>
            <a:ext cx="2209800" cy="4331732"/>
            <a:chOff x="6629400" y="1078468"/>
            <a:chExt cx="2209800" cy="4331732"/>
          </a:xfrm>
        </p:grpSpPr>
        <p:sp>
          <p:nvSpPr>
            <p:cNvPr id="6" name="Rectangle 5"/>
            <p:cNvSpPr/>
            <p:nvPr/>
          </p:nvSpPr>
          <p:spPr>
            <a:xfrm>
              <a:off x="6705600" y="1524000"/>
              <a:ext cx="2057400" cy="3886200"/>
            </a:xfrm>
            <a:prstGeom prst="rect">
              <a:avLst/>
            </a:prstGeom>
            <a:solidFill>
              <a:srgbClr val="FF660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629400" y="1078468"/>
              <a:ext cx="2209800" cy="369332"/>
            </a:xfrm>
            <a:prstGeom prst="rect">
              <a:avLst/>
            </a:prstGeom>
            <a:noFill/>
          </p:spPr>
          <p:txBody>
            <a:bodyPr wrap="square" rtlCol="0">
              <a:spAutoFit/>
            </a:bodyPr>
            <a:lstStyle/>
            <a:p>
              <a:pPr algn="ctr"/>
              <a:r>
                <a:rPr lang="en-US" dirty="0" smtClean="0">
                  <a:solidFill>
                    <a:schemeClr val="accent6">
                      <a:lumMod val="60000"/>
                      <a:lumOff val="40000"/>
                    </a:schemeClr>
                  </a:solidFill>
                </a:rPr>
                <a:t>Unreachable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17</a:t>
            </a:fld>
            <a:endParaRPr lang="en-US" dirty="0"/>
          </a:p>
        </p:txBody>
      </p:sp>
      <p:sp>
        <p:nvSpPr>
          <p:cNvPr id="9" name="TextBox 4"/>
          <p:cNvSpPr txBox="1">
            <a:spLocks noChangeArrowheads="1"/>
          </p:cNvSpPr>
          <p:nvPr/>
        </p:nvSpPr>
        <p:spPr bwMode="auto">
          <a:xfrm>
            <a:off x="1066800" y="2480608"/>
            <a:ext cx="7010400" cy="1938992"/>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Maybe we should take more leaps-of-faith, chemically speaking</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18</a:t>
            </a:fld>
            <a:endParaRPr lang="en-US" dirty="0"/>
          </a:p>
        </p:txBody>
      </p:sp>
      <p:pic>
        <p:nvPicPr>
          <p:cNvPr id="3" name="Picture 2" descr="Screen Shot 2013-05-21 at 10.55.14 PM.png"/>
          <p:cNvPicPr>
            <a:picLocks noChangeAspect="1"/>
          </p:cNvPicPr>
          <p:nvPr/>
        </p:nvPicPr>
        <p:blipFill>
          <a:blip r:embed="rId3"/>
          <a:stretch>
            <a:fillRect/>
          </a:stretch>
        </p:blipFill>
        <p:spPr>
          <a:xfrm>
            <a:off x="457200" y="1697355"/>
            <a:ext cx="8229600" cy="3463290"/>
          </a:xfrm>
          <a:prstGeom prst="rect">
            <a:avLst/>
          </a:prstGeom>
        </p:spPr>
      </p:pic>
      <p:sp>
        <p:nvSpPr>
          <p:cNvPr id="5" name="TextBox 4"/>
          <p:cNvSpPr txBox="1"/>
          <p:nvPr/>
        </p:nvSpPr>
        <p:spPr>
          <a:xfrm>
            <a:off x="2667000" y="5715000"/>
            <a:ext cx="3865161" cy="369332"/>
          </a:xfrm>
          <a:prstGeom prst="rect">
            <a:avLst/>
          </a:prstGeom>
          <a:noFill/>
        </p:spPr>
        <p:txBody>
          <a:bodyPr wrap="none" rtlCol="0">
            <a:spAutoFit/>
          </a:bodyPr>
          <a:lstStyle/>
          <a:p>
            <a:r>
              <a:rPr lang="en-US" dirty="0" smtClean="0">
                <a:solidFill>
                  <a:srgbClr val="FF0000"/>
                </a:solidFill>
              </a:rPr>
              <a:t>Chemicals sized by Sigma Aldrich prices</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19</a:t>
            </a:fld>
            <a:endParaRPr lang="en-US" dirty="0"/>
          </a:p>
        </p:txBody>
      </p:sp>
      <p:pic>
        <p:nvPicPr>
          <p:cNvPr id="3" name="Picture 2" descr="Screen Shot 2013-05-21 at 10.55.26 PM.png"/>
          <p:cNvPicPr>
            <a:picLocks noChangeAspect="1"/>
          </p:cNvPicPr>
          <p:nvPr/>
        </p:nvPicPr>
        <p:blipFill>
          <a:blip r:embed="rId3"/>
          <a:stretch>
            <a:fillRect/>
          </a:stretch>
        </p:blipFill>
        <p:spPr>
          <a:xfrm>
            <a:off x="476880" y="1711325"/>
            <a:ext cx="8190239" cy="3435350"/>
          </a:xfrm>
          <a:prstGeom prst="rect">
            <a:avLst/>
          </a:prstGeom>
        </p:spPr>
      </p:pic>
      <p:sp>
        <p:nvSpPr>
          <p:cNvPr id="5" name="TextBox 4"/>
          <p:cNvSpPr txBox="1"/>
          <p:nvPr/>
        </p:nvSpPr>
        <p:spPr>
          <a:xfrm>
            <a:off x="2057400" y="5715000"/>
            <a:ext cx="5360700" cy="369332"/>
          </a:xfrm>
          <a:prstGeom prst="rect">
            <a:avLst/>
          </a:prstGeom>
          <a:noFill/>
        </p:spPr>
        <p:txBody>
          <a:bodyPr wrap="none" rtlCol="0">
            <a:spAutoFit/>
          </a:bodyPr>
          <a:lstStyle/>
          <a:p>
            <a:r>
              <a:rPr lang="en-US" dirty="0" smtClean="0">
                <a:solidFill>
                  <a:srgbClr val="FF0000"/>
                </a:solidFill>
              </a:rPr>
              <a:t>Chemicals that are therapeutic drugs; and sized by price</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 name="Snip Single Corner Rectangle 17"/>
          <p:cNvSpPr/>
          <p:nvPr/>
        </p:nvSpPr>
        <p:spPr>
          <a:xfrm>
            <a:off x="3886200" y="2133600"/>
            <a:ext cx="1981200" cy="990600"/>
          </a:xfrm>
          <a:prstGeom prst="snip1Rect">
            <a:avLst/>
          </a:prstGeom>
          <a:solidFill>
            <a:schemeClr val="accent3">
              <a:alpha val="56000"/>
            </a:schemeClr>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Snip Single Corner Rectangle 15"/>
          <p:cNvSpPr/>
          <p:nvPr/>
        </p:nvSpPr>
        <p:spPr>
          <a:xfrm>
            <a:off x="1676400" y="987862"/>
            <a:ext cx="1981200" cy="990600"/>
          </a:xfrm>
          <a:prstGeom prst="snip1Rect">
            <a:avLst/>
          </a:prstGeom>
          <a:solidFill>
            <a:schemeClr val="accent3">
              <a:alpha val="56000"/>
            </a:schemeClr>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2</a:t>
            </a:fld>
            <a:endParaRPr lang="en-US" dirty="0"/>
          </a:p>
        </p:txBody>
      </p:sp>
      <p:sp>
        <p:nvSpPr>
          <p:cNvPr id="5" name="TextBox 4"/>
          <p:cNvSpPr txBox="1"/>
          <p:nvPr/>
        </p:nvSpPr>
        <p:spPr>
          <a:xfrm>
            <a:off x="1828800" y="1027331"/>
            <a:ext cx="1676399" cy="830997"/>
          </a:xfrm>
          <a:prstGeom prst="rect">
            <a:avLst/>
          </a:prstGeom>
          <a:noFill/>
        </p:spPr>
        <p:txBody>
          <a:bodyPr wrap="square" rtlCol="0">
            <a:spAutoFit/>
          </a:bodyPr>
          <a:lstStyle/>
          <a:p>
            <a:pPr algn="ctr"/>
            <a:r>
              <a:rPr lang="en-US" sz="2400" b="1" dirty="0" smtClean="0">
                <a:solidFill>
                  <a:srgbClr val="008000"/>
                </a:solidFill>
              </a:rPr>
              <a:t>Act Discoverer</a:t>
            </a:r>
            <a:endParaRPr lang="en-US" sz="2400" b="1" dirty="0">
              <a:solidFill>
                <a:srgbClr val="008000"/>
              </a:solidFill>
            </a:endParaRPr>
          </a:p>
        </p:txBody>
      </p:sp>
      <p:sp>
        <p:nvSpPr>
          <p:cNvPr id="6" name="TextBox 5"/>
          <p:cNvSpPr txBox="1"/>
          <p:nvPr/>
        </p:nvSpPr>
        <p:spPr>
          <a:xfrm>
            <a:off x="4007224" y="2173069"/>
            <a:ext cx="1775011" cy="830997"/>
          </a:xfrm>
          <a:prstGeom prst="rect">
            <a:avLst/>
          </a:prstGeom>
          <a:noFill/>
        </p:spPr>
        <p:txBody>
          <a:bodyPr wrap="square" rtlCol="0">
            <a:spAutoFit/>
          </a:bodyPr>
          <a:lstStyle/>
          <a:p>
            <a:pPr algn="ctr"/>
            <a:r>
              <a:rPr lang="en-US" sz="2400" b="1" dirty="0" smtClean="0">
                <a:solidFill>
                  <a:srgbClr val="008000"/>
                </a:solidFill>
              </a:rPr>
              <a:t>Act Synthesizer</a:t>
            </a:r>
            <a:endParaRPr lang="en-US" sz="2400" b="1" dirty="0">
              <a:solidFill>
                <a:srgbClr val="008000"/>
              </a:solidFill>
            </a:endParaRPr>
          </a:p>
        </p:txBody>
      </p:sp>
      <p:sp>
        <p:nvSpPr>
          <p:cNvPr id="8" name="Rectangle 7"/>
          <p:cNvSpPr/>
          <p:nvPr/>
        </p:nvSpPr>
        <p:spPr>
          <a:xfrm>
            <a:off x="4152900" y="1025836"/>
            <a:ext cx="1447800" cy="923330"/>
          </a:xfrm>
          <a:prstGeom prst="rect">
            <a:avLst/>
          </a:prstGeom>
        </p:spPr>
        <p:txBody>
          <a:bodyPr wrap="square">
            <a:spAutoFit/>
          </a:bodyPr>
          <a:lstStyle/>
          <a:p>
            <a:pPr algn="ctr"/>
            <a:r>
              <a:rPr lang="en-US" dirty="0" smtClean="0">
                <a:solidFill>
                  <a:srgbClr val="FF6600"/>
                </a:solidFill>
              </a:rPr>
              <a:t>Chemical target of interest</a:t>
            </a:r>
            <a:endParaRPr lang="en-US" dirty="0">
              <a:solidFill>
                <a:srgbClr val="FF6600"/>
              </a:solidFill>
            </a:endParaRPr>
          </a:p>
        </p:txBody>
      </p:sp>
      <p:sp>
        <p:nvSpPr>
          <p:cNvPr id="9" name="Rectangle 8"/>
          <p:cNvSpPr/>
          <p:nvPr/>
        </p:nvSpPr>
        <p:spPr>
          <a:xfrm>
            <a:off x="1981199" y="152400"/>
            <a:ext cx="1371600" cy="646331"/>
          </a:xfrm>
          <a:prstGeom prst="rect">
            <a:avLst/>
          </a:prstGeom>
        </p:spPr>
        <p:txBody>
          <a:bodyPr wrap="square">
            <a:spAutoFit/>
          </a:bodyPr>
          <a:lstStyle/>
          <a:p>
            <a:pPr algn="ctr"/>
            <a:r>
              <a:rPr lang="en-US" dirty="0" smtClean="0">
                <a:solidFill>
                  <a:srgbClr val="0000FF"/>
                </a:solidFill>
              </a:rPr>
              <a:t>User exploration</a:t>
            </a:r>
            <a:endParaRPr lang="en-US" dirty="0"/>
          </a:p>
        </p:txBody>
      </p:sp>
      <p:sp>
        <p:nvSpPr>
          <p:cNvPr id="10" name="Rectangle 9"/>
          <p:cNvSpPr/>
          <p:nvPr/>
        </p:nvSpPr>
        <p:spPr>
          <a:xfrm>
            <a:off x="6172200" y="2308536"/>
            <a:ext cx="2057400" cy="646331"/>
          </a:xfrm>
          <a:prstGeom prst="rect">
            <a:avLst/>
          </a:prstGeom>
        </p:spPr>
        <p:txBody>
          <a:bodyPr wrap="square">
            <a:spAutoFit/>
          </a:bodyPr>
          <a:lstStyle/>
          <a:p>
            <a:pPr algn="ctr"/>
            <a:r>
              <a:rPr lang="en-US" dirty="0" smtClean="0">
                <a:solidFill>
                  <a:srgbClr val="FF6600"/>
                </a:solidFill>
              </a:rPr>
              <a:t>Predicted pathways</a:t>
            </a:r>
          </a:p>
          <a:p>
            <a:pPr algn="ctr"/>
            <a:r>
              <a:rPr lang="en-US" dirty="0" smtClean="0">
                <a:solidFill>
                  <a:srgbClr val="FF6600"/>
                </a:solidFill>
              </a:rPr>
              <a:t>(all possible)</a:t>
            </a:r>
            <a:endParaRPr lang="en-US" dirty="0">
              <a:solidFill>
                <a:srgbClr val="FF6600"/>
              </a:solidFill>
            </a:endParaRPr>
          </a:p>
        </p:txBody>
      </p:sp>
      <p:cxnSp>
        <p:nvCxnSpPr>
          <p:cNvPr id="26" name="Straight Arrow Connector 25"/>
          <p:cNvCxnSpPr>
            <a:stCxn id="9" idx="2"/>
            <a:endCxn id="16" idx="3"/>
          </p:cNvCxnSpPr>
          <p:nvPr/>
        </p:nvCxnSpPr>
        <p:spPr>
          <a:xfrm rot="16200000" flipH="1">
            <a:off x="2572434" y="893295"/>
            <a:ext cx="18913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6" idx="0"/>
            <a:endCxn id="8" idx="1"/>
          </p:cNvCxnSpPr>
          <p:nvPr/>
        </p:nvCxnSpPr>
        <p:spPr>
          <a:xfrm>
            <a:off x="3657600" y="1483162"/>
            <a:ext cx="495300" cy="4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8" idx="2"/>
            <a:endCxn id="18" idx="3"/>
          </p:cNvCxnSpPr>
          <p:nvPr/>
        </p:nvCxnSpPr>
        <p:spPr>
          <a:xfrm rot="5400000">
            <a:off x="4784583" y="2041383"/>
            <a:ext cx="18443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8" idx="0"/>
            <a:endCxn id="10" idx="1"/>
          </p:cNvCxnSpPr>
          <p:nvPr/>
        </p:nvCxnSpPr>
        <p:spPr>
          <a:xfrm>
            <a:off x="5867400" y="2628900"/>
            <a:ext cx="304800" cy="28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914400" y="3200400"/>
            <a:ext cx="7239000" cy="3313331"/>
            <a:chOff x="914400" y="3392269"/>
            <a:chExt cx="7239000" cy="3313331"/>
          </a:xfrm>
        </p:grpSpPr>
        <p:sp>
          <p:nvSpPr>
            <p:cNvPr id="19" name="Snip Single Corner Rectangle 18"/>
            <p:cNvSpPr/>
            <p:nvPr/>
          </p:nvSpPr>
          <p:spPr>
            <a:xfrm>
              <a:off x="3657600" y="4876800"/>
              <a:ext cx="1981200" cy="990600"/>
            </a:xfrm>
            <a:prstGeom prst="snip1Rect">
              <a:avLst/>
            </a:prstGeom>
            <a:solidFill>
              <a:schemeClr val="accent3">
                <a:alpha val="56000"/>
              </a:schemeClr>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Snip Single Corner Rectangle 19"/>
            <p:cNvSpPr/>
            <p:nvPr/>
          </p:nvSpPr>
          <p:spPr>
            <a:xfrm>
              <a:off x="6019800" y="4648200"/>
              <a:ext cx="2133600" cy="1219200"/>
            </a:xfrm>
            <a:prstGeom prst="snip1Rect">
              <a:avLst/>
            </a:prstGeom>
            <a:solidFill>
              <a:schemeClr val="accent3">
                <a:alpha val="56000"/>
              </a:schemeClr>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Cube 16"/>
            <p:cNvSpPr/>
            <p:nvPr/>
          </p:nvSpPr>
          <p:spPr>
            <a:xfrm>
              <a:off x="1066800" y="4038600"/>
              <a:ext cx="2133600" cy="2667000"/>
            </a:xfrm>
            <a:prstGeom prst="cube">
              <a:avLst>
                <a:gd name="adj" fmla="val 5952"/>
              </a:avLst>
            </a:prstGeom>
            <a:gradFill flip="none" rotWithShape="1">
              <a:gsLst>
                <a:gs pos="0">
                  <a:schemeClr val="accent1">
                    <a:tint val="100000"/>
                    <a:shade val="100000"/>
                    <a:satMod val="130000"/>
                    <a:alpha val="22000"/>
                  </a:schemeClr>
                </a:gs>
                <a:gs pos="100000">
                  <a:schemeClr val="accent1">
                    <a:tint val="50000"/>
                    <a:shade val="100000"/>
                    <a:satMod val="350000"/>
                    <a:alpha val="2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914400" y="4140875"/>
              <a:ext cx="2381976" cy="461665"/>
            </a:xfrm>
            <a:prstGeom prst="rect">
              <a:avLst/>
            </a:prstGeom>
            <a:noFill/>
          </p:spPr>
          <p:txBody>
            <a:bodyPr wrap="square" rtlCol="0">
              <a:spAutoFit/>
            </a:bodyPr>
            <a:lstStyle/>
            <a:p>
              <a:pPr algn="ctr"/>
              <a:r>
                <a:rPr lang="en-US" sz="2400" b="1" dirty="0" smtClean="0">
                  <a:solidFill>
                    <a:srgbClr val="008000"/>
                  </a:solidFill>
                </a:rPr>
                <a:t>Data Sources</a:t>
              </a:r>
              <a:endParaRPr lang="en-US" sz="2400" b="1" dirty="0">
                <a:solidFill>
                  <a:srgbClr val="008000"/>
                </a:solidFill>
              </a:endParaRPr>
            </a:p>
          </p:txBody>
        </p:sp>
        <p:sp>
          <p:nvSpPr>
            <p:cNvPr id="7" name="TextBox 6"/>
            <p:cNvSpPr txBox="1"/>
            <p:nvPr/>
          </p:nvSpPr>
          <p:spPr>
            <a:xfrm>
              <a:off x="1220777" y="4598075"/>
              <a:ext cx="1441420" cy="2031325"/>
            </a:xfrm>
            <a:prstGeom prst="rect">
              <a:avLst/>
            </a:prstGeom>
            <a:noFill/>
          </p:spPr>
          <p:txBody>
            <a:bodyPr wrap="none" rtlCol="0">
              <a:spAutoFit/>
            </a:bodyPr>
            <a:lstStyle/>
            <a:p>
              <a:pPr>
                <a:buFontTx/>
                <a:buChar char="-"/>
              </a:pPr>
              <a:r>
                <a:rPr lang="en-US" dirty="0" smtClean="0">
                  <a:solidFill>
                    <a:srgbClr val="0000FF"/>
                  </a:solidFill>
                </a:rPr>
                <a:t> Enzyme</a:t>
              </a:r>
            </a:p>
            <a:p>
              <a:pPr>
                <a:buFontTx/>
                <a:buChar char="-"/>
              </a:pPr>
              <a:r>
                <a:rPr lang="en-US" dirty="0" smtClean="0">
                  <a:solidFill>
                    <a:srgbClr val="0000FF"/>
                  </a:solidFill>
                </a:rPr>
                <a:t> Organism</a:t>
              </a:r>
            </a:p>
            <a:p>
              <a:pPr>
                <a:buFontTx/>
                <a:buChar char="-"/>
              </a:pPr>
              <a:r>
                <a:rPr lang="en-US" dirty="0" smtClean="0">
                  <a:solidFill>
                    <a:srgbClr val="0000FF"/>
                  </a:solidFill>
                </a:rPr>
                <a:t> Sequences</a:t>
              </a:r>
            </a:p>
            <a:p>
              <a:pPr>
                <a:buFontTx/>
                <a:buChar char="-"/>
              </a:pPr>
              <a:r>
                <a:rPr lang="en-US" dirty="0" smtClean="0">
                  <a:solidFill>
                    <a:srgbClr val="0000FF"/>
                  </a:solidFill>
                </a:rPr>
                <a:t> Chemicals</a:t>
              </a:r>
            </a:p>
            <a:p>
              <a:pPr>
                <a:buFontTx/>
                <a:buChar char="-"/>
              </a:pPr>
              <a:r>
                <a:rPr lang="en-US" dirty="0" smtClean="0">
                  <a:solidFill>
                    <a:srgbClr val="0000FF"/>
                  </a:solidFill>
                </a:rPr>
                <a:t> Chem. Prop.</a:t>
              </a:r>
            </a:p>
            <a:p>
              <a:pPr>
                <a:buFontTx/>
                <a:buChar char="-"/>
              </a:pPr>
              <a:r>
                <a:rPr lang="en-US" dirty="0" smtClean="0">
                  <a:solidFill>
                    <a:srgbClr val="0000FF"/>
                  </a:solidFill>
                </a:rPr>
                <a:t> </a:t>
              </a:r>
              <a:r>
                <a:rPr lang="en-US" dirty="0" err="1" smtClean="0">
                  <a:solidFill>
                    <a:srgbClr val="0000FF"/>
                  </a:solidFill>
                </a:rPr>
                <a:t>Pubmed</a:t>
              </a:r>
              <a:endParaRPr lang="en-US" dirty="0" smtClean="0">
                <a:solidFill>
                  <a:srgbClr val="0000FF"/>
                </a:solidFill>
              </a:endParaRPr>
            </a:p>
            <a:p>
              <a:pPr>
                <a:buFontTx/>
                <a:buChar char="-"/>
              </a:pPr>
              <a:r>
                <a:rPr lang="en-US" dirty="0" smtClean="0">
                  <a:solidFill>
                    <a:srgbClr val="0000FF"/>
                  </a:solidFill>
                </a:rPr>
                <a:t> </a:t>
              </a:r>
              <a:r>
                <a:rPr lang="en-US" dirty="0" err="1" smtClean="0">
                  <a:solidFill>
                    <a:srgbClr val="0000FF"/>
                  </a:solidFill>
                </a:rPr>
                <a:t>Genbank</a:t>
              </a:r>
              <a:endParaRPr lang="en-US" dirty="0">
                <a:solidFill>
                  <a:srgbClr val="0000FF"/>
                </a:solidFill>
              </a:endParaRPr>
            </a:p>
          </p:txBody>
        </p:sp>
        <p:sp>
          <p:nvSpPr>
            <p:cNvPr id="11" name="TextBox 10"/>
            <p:cNvSpPr txBox="1"/>
            <p:nvPr/>
          </p:nvSpPr>
          <p:spPr>
            <a:xfrm>
              <a:off x="6172200" y="4648200"/>
              <a:ext cx="1752600" cy="1200328"/>
            </a:xfrm>
            <a:prstGeom prst="rect">
              <a:avLst/>
            </a:prstGeom>
            <a:noFill/>
          </p:spPr>
          <p:txBody>
            <a:bodyPr wrap="square" rtlCol="0">
              <a:spAutoFit/>
            </a:bodyPr>
            <a:lstStyle/>
            <a:p>
              <a:pPr algn="ctr"/>
              <a:r>
                <a:rPr lang="en-US" sz="2400" b="1" dirty="0" smtClean="0">
                  <a:solidFill>
                    <a:srgbClr val="008000"/>
                  </a:solidFill>
                </a:rPr>
                <a:t>Biochemical pattern learning</a:t>
              </a:r>
              <a:endParaRPr lang="en-US" sz="2400" b="1" dirty="0">
                <a:solidFill>
                  <a:srgbClr val="008000"/>
                </a:solidFill>
              </a:endParaRPr>
            </a:p>
          </p:txBody>
        </p:sp>
        <p:sp>
          <p:nvSpPr>
            <p:cNvPr id="13" name="Rectangle 12"/>
            <p:cNvSpPr/>
            <p:nvPr/>
          </p:nvSpPr>
          <p:spPr>
            <a:xfrm>
              <a:off x="6016562" y="3697069"/>
              <a:ext cx="2057400" cy="646331"/>
            </a:xfrm>
            <a:prstGeom prst="rect">
              <a:avLst/>
            </a:prstGeom>
          </p:spPr>
          <p:txBody>
            <a:bodyPr wrap="square">
              <a:spAutoFit/>
            </a:bodyPr>
            <a:lstStyle/>
            <a:p>
              <a:pPr algn="ctr"/>
              <a:r>
                <a:rPr lang="en-US" dirty="0" smtClean="0">
                  <a:solidFill>
                    <a:srgbClr val="0000FF"/>
                  </a:solidFill>
                </a:rPr>
                <a:t>Predicted plausible enzymes</a:t>
              </a:r>
              <a:endParaRPr lang="en-US" dirty="0"/>
            </a:p>
          </p:txBody>
        </p:sp>
        <p:sp>
          <p:nvSpPr>
            <p:cNvPr id="14" name="TextBox 13"/>
            <p:cNvSpPr txBox="1"/>
            <p:nvPr/>
          </p:nvSpPr>
          <p:spPr>
            <a:xfrm>
              <a:off x="3581400" y="4960203"/>
              <a:ext cx="2169458" cy="830997"/>
            </a:xfrm>
            <a:prstGeom prst="rect">
              <a:avLst/>
            </a:prstGeom>
            <a:noFill/>
          </p:spPr>
          <p:txBody>
            <a:bodyPr wrap="square" rtlCol="0">
              <a:spAutoFit/>
            </a:bodyPr>
            <a:lstStyle/>
            <a:p>
              <a:pPr algn="ctr"/>
              <a:r>
                <a:rPr lang="en-US" sz="2400" b="1" dirty="0" smtClean="0">
                  <a:solidFill>
                    <a:srgbClr val="008000"/>
                  </a:solidFill>
                </a:rPr>
                <a:t>Data integration</a:t>
              </a:r>
              <a:endParaRPr lang="en-US" sz="2400" b="1" dirty="0">
                <a:solidFill>
                  <a:srgbClr val="008000"/>
                </a:solidFill>
              </a:endParaRPr>
            </a:p>
          </p:txBody>
        </p:sp>
        <p:sp>
          <p:nvSpPr>
            <p:cNvPr id="21" name="Up Arrow 20"/>
            <p:cNvSpPr/>
            <p:nvPr/>
          </p:nvSpPr>
          <p:spPr>
            <a:xfrm>
              <a:off x="4343400" y="3392269"/>
              <a:ext cx="533400" cy="144780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Up Arrow 21"/>
            <p:cNvSpPr/>
            <p:nvPr/>
          </p:nvSpPr>
          <p:spPr>
            <a:xfrm rot="5400000">
              <a:off x="3124200" y="5144869"/>
              <a:ext cx="533400" cy="53340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Up Arrow 22"/>
            <p:cNvSpPr/>
            <p:nvPr/>
          </p:nvSpPr>
          <p:spPr>
            <a:xfrm rot="5400000">
              <a:off x="5575300" y="5221069"/>
              <a:ext cx="533400" cy="381000"/>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Bent Arrow 23"/>
            <p:cNvSpPr/>
            <p:nvPr/>
          </p:nvSpPr>
          <p:spPr>
            <a:xfrm rot="16200000">
              <a:off x="5130800" y="3214470"/>
              <a:ext cx="787400" cy="1143000"/>
            </a:xfrm>
            <a:prstGeom prst="bentArrow">
              <a:avLst>
                <a:gd name="adj1" fmla="val 34677"/>
                <a:gd name="adj2" fmla="val 34678"/>
                <a:gd name="adj3" fmla="val 36290"/>
                <a:gd name="adj4" fmla="val 4375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cxnSp>
          <p:nvCxnSpPr>
            <p:cNvPr id="37" name="Straight Arrow Connector 36"/>
            <p:cNvCxnSpPr>
              <a:stCxn id="11" idx="0"/>
              <a:endCxn id="13" idx="2"/>
            </p:cNvCxnSpPr>
            <p:nvPr/>
          </p:nvCxnSpPr>
          <p:spPr>
            <a:xfrm rot="16200000" flipV="1">
              <a:off x="6894481" y="4494181"/>
              <a:ext cx="304800" cy="32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20</a:t>
            </a:fld>
            <a:endParaRPr lang="en-US" dirty="0"/>
          </a:p>
        </p:txBody>
      </p:sp>
      <p:pic>
        <p:nvPicPr>
          <p:cNvPr id="5" name="Picture 4" descr="histogram-chems.png"/>
          <p:cNvPicPr>
            <a:picLocks noChangeAspect="1"/>
          </p:cNvPicPr>
          <p:nvPr/>
        </p:nvPicPr>
        <p:blipFill>
          <a:blip r:embed="rId3"/>
          <a:stretch>
            <a:fillRect/>
          </a:stretch>
        </p:blipFill>
        <p:spPr>
          <a:xfrm>
            <a:off x="609600" y="1066800"/>
            <a:ext cx="7656351" cy="4805362"/>
          </a:xfrm>
          <a:prstGeom prst="rect">
            <a:avLst/>
          </a:prstGeom>
        </p:spPr>
      </p:pic>
      <p:sp>
        <p:nvSpPr>
          <p:cNvPr id="6" name="TextBox 5"/>
          <p:cNvSpPr txBox="1"/>
          <p:nvPr/>
        </p:nvSpPr>
        <p:spPr>
          <a:xfrm>
            <a:off x="1133818" y="5879068"/>
            <a:ext cx="7019582" cy="369332"/>
          </a:xfrm>
          <a:prstGeom prst="rect">
            <a:avLst/>
          </a:prstGeom>
          <a:noFill/>
        </p:spPr>
        <p:txBody>
          <a:bodyPr wrap="none" rtlCol="0">
            <a:spAutoFit/>
          </a:bodyPr>
          <a:lstStyle/>
          <a:p>
            <a:r>
              <a:rPr lang="en-US" dirty="0" smtClean="0">
                <a:solidFill>
                  <a:srgbClr val="FF0000"/>
                </a:solidFill>
              </a:rPr>
              <a:t>The number </a:t>
            </a:r>
            <a:r>
              <a:rPr lang="en-US" dirty="0" smtClean="0">
                <a:solidFill>
                  <a:srgbClr val="FF0000"/>
                </a:solidFill>
              </a:rPr>
              <a:t>of reachable chemicals in the layered diagrams earlier (L-&gt;R)</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21</a:t>
            </a:fld>
            <a:endParaRPr lang="en-US" dirty="0"/>
          </a:p>
        </p:txBody>
      </p:sp>
      <p:pic>
        <p:nvPicPr>
          <p:cNvPr id="3" name="Picture 2" descr="Screen Shot 2013-05-21 at 10.47.58 PM.png"/>
          <p:cNvPicPr>
            <a:picLocks noChangeAspect="1"/>
          </p:cNvPicPr>
          <p:nvPr/>
        </p:nvPicPr>
        <p:blipFill>
          <a:blip r:embed="rId3"/>
          <a:stretch>
            <a:fillRect/>
          </a:stretch>
        </p:blipFill>
        <p:spPr>
          <a:xfrm>
            <a:off x="838200" y="685800"/>
            <a:ext cx="7194233" cy="5528119"/>
          </a:xfrm>
          <a:prstGeom prst="rect">
            <a:avLst/>
          </a:prstGeom>
        </p:spPr>
      </p:pic>
      <p:sp>
        <p:nvSpPr>
          <p:cNvPr id="5" name="TextBox 4"/>
          <p:cNvSpPr txBox="1"/>
          <p:nvPr/>
        </p:nvSpPr>
        <p:spPr>
          <a:xfrm>
            <a:off x="3048000" y="6248400"/>
            <a:ext cx="2890535" cy="369332"/>
          </a:xfrm>
          <a:prstGeom prst="rect">
            <a:avLst/>
          </a:prstGeom>
          <a:noFill/>
        </p:spPr>
        <p:txBody>
          <a:bodyPr wrap="none" rtlCol="0">
            <a:spAutoFit/>
          </a:bodyPr>
          <a:lstStyle/>
          <a:p>
            <a:r>
              <a:rPr lang="en-US" dirty="0" smtClean="0">
                <a:solidFill>
                  <a:srgbClr val="FF0000"/>
                </a:solidFill>
              </a:rPr>
              <a:t>A sampling of the </a:t>
            </a:r>
            <a:r>
              <a:rPr lang="en-US" dirty="0" err="1" smtClean="0">
                <a:solidFill>
                  <a:srgbClr val="FF0000"/>
                </a:solidFill>
              </a:rPr>
              <a:t>reachables</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22</a:t>
            </a:fld>
            <a:endParaRPr lang="en-US" dirty="0"/>
          </a:p>
        </p:txBody>
      </p:sp>
      <p:sp>
        <p:nvSpPr>
          <p:cNvPr id="6" name="TextBox 5"/>
          <p:cNvSpPr txBox="1"/>
          <p:nvPr/>
        </p:nvSpPr>
        <p:spPr>
          <a:xfrm>
            <a:off x="990600" y="5304472"/>
            <a:ext cx="7552982" cy="1477328"/>
          </a:xfrm>
          <a:prstGeom prst="rect">
            <a:avLst/>
          </a:prstGeom>
          <a:noFill/>
        </p:spPr>
        <p:txBody>
          <a:bodyPr wrap="square" rtlCol="0">
            <a:spAutoFit/>
          </a:bodyPr>
          <a:lstStyle/>
          <a:p>
            <a:r>
              <a:rPr lang="en-US" dirty="0" smtClean="0">
                <a:solidFill>
                  <a:srgbClr val="FF0000"/>
                </a:solidFill>
              </a:rPr>
              <a:t>Analysis of the unreachable chemicals reveals that there are clusters of them.</a:t>
            </a:r>
          </a:p>
          <a:p>
            <a:r>
              <a:rPr lang="en-US" dirty="0" smtClean="0">
                <a:solidFill>
                  <a:srgbClr val="FF0000"/>
                </a:solidFill>
              </a:rPr>
              <a:t>Each big central node here is a cluster of chemicals; and surrounding them are chemicals that if reached will make the central cluster of chemicals all reachable. E.g., the biggest cluster of 544 chemicals (big dot in center) can be enabled if any of its surrounding chemicals are reached.</a:t>
            </a:r>
            <a:endParaRPr lang="en-US" dirty="0">
              <a:solidFill>
                <a:srgbClr val="FF0000"/>
              </a:solidFill>
            </a:endParaRPr>
          </a:p>
        </p:txBody>
      </p:sp>
      <p:pic>
        <p:nvPicPr>
          <p:cNvPr id="7" name="Picture 6" descr="Screen Shot 2013-05-29 at 8.13.09 PM.png"/>
          <p:cNvPicPr>
            <a:picLocks noChangeAspect="1"/>
          </p:cNvPicPr>
          <p:nvPr/>
        </p:nvPicPr>
        <p:blipFill>
          <a:blip r:embed="rId3"/>
          <a:srcRect t="249"/>
          <a:stretch>
            <a:fillRect/>
          </a:stretch>
        </p:blipFill>
        <p:spPr>
          <a:xfrm>
            <a:off x="304800" y="317500"/>
            <a:ext cx="8474669" cy="50927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Screen Shot 2013-05-29 at 8.13.42 PM.png"/>
          <p:cNvPicPr>
            <a:picLocks noChangeAspect="1"/>
          </p:cNvPicPr>
          <p:nvPr/>
        </p:nvPicPr>
        <p:blipFill>
          <a:blip r:embed="rId3"/>
          <a:stretch>
            <a:fillRect/>
          </a:stretch>
        </p:blipFill>
        <p:spPr>
          <a:xfrm>
            <a:off x="838200" y="381000"/>
            <a:ext cx="7598358" cy="5490342"/>
          </a:xfrm>
          <a:prstGeom prst="rect">
            <a:avLst/>
          </a:prstGeom>
        </p:spPr>
      </p:pic>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23</a:t>
            </a:fld>
            <a:endParaRPr lang="en-US" dirty="0"/>
          </a:p>
        </p:txBody>
      </p:sp>
      <p:sp>
        <p:nvSpPr>
          <p:cNvPr id="6" name="TextBox 5"/>
          <p:cNvSpPr txBox="1"/>
          <p:nvPr/>
        </p:nvSpPr>
        <p:spPr>
          <a:xfrm>
            <a:off x="990600" y="5983069"/>
            <a:ext cx="7552982" cy="646331"/>
          </a:xfrm>
          <a:prstGeom prst="rect">
            <a:avLst/>
          </a:prstGeom>
          <a:noFill/>
        </p:spPr>
        <p:txBody>
          <a:bodyPr wrap="square" rtlCol="0">
            <a:spAutoFit/>
          </a:bodyPr>
          <a:lstStyle/>
          <a:p>
            <a:r>
              <a:rPr lang="en-US" dirty="0" smtClean="0">
                <a:solidFill>
                  <a:srgbClr val="FF0000"/>
                </a:solidFill>
              </a:rPr>
              <a:t>The previous was just a sampling (clusters with sizes&gt;20 </a:t>
            </a:r>
            <a:r>
              <a:rPr lang="en-US" dirty="0" smtClean="0">
                <a:solidFill>
                  <a:srgbClr val="FF0000"/>
                </a:solidFill>
              </a:rPr>
              <a:t>chemicals each). This is what the entire unreachable space looks like. </a:t>
            </a:r>
            <a:r>
              <a:rPr lang="en-US" dirty="0" smtClean="0">
                <a:solidFill>
                  <a:srgbClr val="FF0000"/>
                </a:solidFill>
                <a:hlinkClick r:id="rId4"/>
              </a:rPr>
              <a:t>(Click for high-res SVG)</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24</a:t>
            </a:fld>
            <a:endParaRPr lang="en-US" dirty="0"/>
          </a:p>
        </p:txBody>
      </p:sp>
      <p:sp>
        <p:nvSpPr>
          <p:cNvPr id="9" name="TextBox 4"/>
          <p:cNvSpPr txBox="1">
            <a:spLocks noChangeArrowheads="1"/>
          </p:cNvSpPr>
          <p:nvPr/>
        </p:nvSpPr>
        <p:spPr bwMode="auto">
          <a:xfrm>
            <a:off x="1498600" y="2480608"/>
            <a:ext cx="6172200" cy="1938992"/>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Maybe the general public should not </a:t>
            </a:r>
          </a:p>
          <a:p>
            <a:pPr algn="ctr"/>
            <a:r>
              <a:rPr lang="en-US" sz="4000" b="1" dirty="0" smtClean="0">
                <a:latin typeface="Arial Bold"/>
                <a:cs typeface="Arial Bold"/>
              </a:rPr>
              <a:t>(take as many leaps)</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25</a:t>
            </a:fld>
            <a:endParaRPr lang="en-US" dirty="0"/>
          </a:p>
        </p:txBody>
      </p:sp>
      <p:pic>
        <p:nvPicPr>
          <p:cNvPr id="3" name="Picture 2" descr="Screen Shot 2013-05-21 at 10.57.32 PM.png"/>
          <p:cNvPicPr>
            <a:picLocks noChangeAspect="1"/>
          </p:cNvPicPr>
          <p:nvPr/>
        </p:nvPicPr>
        <p:blipFill>
          <a:blip r:embed="rId3"/>
          <a:stretch>
            <a:fillRect/>
          </a:stretch>
        </p:blipFill>
        <p:spPr>
          <a:xfrm>
            <a:off x="497940" y="1714500"/>
            <a:ext cx="8148119" cy="3429000"/>
          </a:xfrm>
          <a:prstGeom prst="rect">
            <a:avLst/>
          </a:prstGeom>
        </p:spPr>
      </p:pic>
      <p:sp>
        <p:nvSpPr>
          <p:cNvPr id="5" name="TextBox 4"/>
          <p:cNvSpPr txBox="1"/>
          <p:nvPr/>
        </p:nvSpPr>
        <p:spPr>
          <a:xfrm>
            <a:off x="2971800" y="5715000"/>
            <a:ext cx="3344297" cy="369332"/>
          </a:xfrm>
          <a:prstGeom prst="rect">
            <a:avLst/>
          </a:prstGeom>
          <a:noFill/>
        </p:spPr>
        <p:txBody>
          <a:bodyPr wrap="none" rtlCol="0">
            <a:spAutoFit/>
          </a:bodyPr>
          <a:lstStyle/>
          <a:p>
            <a:r>
              <a:rPr lang="en-US" dirty="0" smtClean="0">
                <a:solidFill>
                  <a:srgbClr val="FF0000"/>
                </a:solidFill>
              </a:rPr>
              <a:t>Chemicals that are on the DEA list</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26</a:t>
            </a:fld>
            <a:endParaRPr lang="en-US" dirty="0"/>
          </a:p>
        </p:txBody>
      </p:sp>
      <p:pic>
        <p:nvPicPr>
          <p:cNvPr id="3" name="Picture 2" descr="Screen Shot 2013-05-21 at 10.59.07 PM.png"/>
          <p:cNvPicPr>
            <a:picLocks noChangeAspect="1"/>
          </p:cNvPicPr>
          <p:nvPr/>
        </p:nvPicPr>
        <p:blipFill>
          <a:blip r:embed="rId3"/>
          <a:srcRect t="194"/>
          <a:stretch>
            <a:fillRect/>
          </a:stretch>
        </p:blipFill>
        <p:spPr>
          <a:xfrm>
            <a:off x="933450" y="695325"/>
            <a:ext cx="7277100" cy="4894937"/>
          </a:xfrm>
          <a:prstGeom prst="rect">
            <a:avLst/>
          </a:prstGeom>
        </p:spPr>
      </p:pic>
      <p:sp>
        <p:nvSpPr>
          <p:cNvPr id="5" name="TextBox 4"/>
          <p:cNvSpPr txBox="1"/>
          <p:nvPr/>
        </p:nvSpPr>
        <p:spPr>
          <a:xfrm>
            <a:off x="1219200" y="5652631"/>
            <a:ext cx="6793935" cy="646331"/>
          </a:xfrm>
          <a:prstGeom prst="rect">
            <a:avLst/>
          </a:prstGeom>
          <a:noFill/>
        </p:spPr>
        <p:txBody>
          <a:bodyPr wrap="none" rtlCol="0">
            <a:spAutoFit/>
          </a:bodyPr>
          <a:lstStyle/>
          <a:p>
            <a:pPr algn="ctr"/>
            <a:r>
              <a:rPr lang="en-US" dirty="0" smtClean="0">
                <a:solidFill>
                  <a:srgbClr val="FF0000"/>
                </a:solidFill>
              </a:rPr>
              <a:t>Mammalian toxicity (Median Lethal Dose values)</a:t>
            </a:r>
          </a:p>
          <a:p>
            <a:pPr algn="ctr"/>
            <a:r>
              <a:rPr lang="en-US" dirty="0" smtClean="0">
                <a:solidFill>
                  <a:srgbClr val="0FC085"/>
                </a:solidFill>
              </a:rPr>
              <a:t>Highlighted more toxic than Tylenol (of which 12g is lethal for humans)</a:t>
            </a:r>
            <a:endParaRPr lang="en-US" dirty="0">
              <a:solidFill>
                <a:srgbClr val="0FC085"/>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08546" name="Object 2"/>
          <p:cNvGraphicFramePr>
            <a:graphicFrameLocks noChangeAspect="1"/>
          </p:cNvGraphicFramePr>
          <p:nvPr/>
        </p:nvGraphicFramePr>
        <p:xfrm>
          <a:off x="1219200" y="2438400"/>
          <a:ext cx="6742877" cy="2286000"/>
        </p:xfrm>
        <a:graphic>
          <a:graphicData uri="http://schemas.openxmlformats.org/presentationml/2006/ole">
            <p:oleObj spid="_x0000_s108546" name="Document" r:id="rId3" imgW="5080000" imgH="1765300" progId="Word.Document.12">
              <p:link updateAutomatic="1"/>
            </p:oleObj>
          </a:graphicData>
        </a:graphic>
      </p:graphicFrame>
      <p:sp>
        <p:nvSpPr>
          <p:cNvPr id="3" name="TextBox 2"/>
          <p:cNvSpPr txBox="1"/>
          <p:nvPr/>
        </p:nvSpPr>
        <p:spPr>
          <a:xfrm>
            <a:off x="2743200" y="5334000"/>
            <a:ext cx="3552249" cy="369332"/>
          </a:xfrm>
          <a:prstGeom prst="rect">
            <a:avLst/>
          </a:prstGeom>
          <a:noFill/>
        </p:spPr>
        <p:txBody>
          <a:bodyPr wrap="none" rtlCol="0">
            <a:spAutoFit/>
          </a:bodyPr>
          <a:lstStyle/>
          <a:p>
            <a:pPr algn="ctr"/>
            <a:r>
              <a:rPr lang="en-US" dirty="0" smtClean="0">
                <a:solidFill>
                  <a:srgbClr val="0FC085"/>
                </a:solidFill>
              </a:rPr>
              <a:t>Education-based mitigation strategy</a:t>
            </a:r>
            <a:endParaRPr lang="en-US" dirty="0">
              <a:solidFill>
                <a:srgbClr val="0FC085"/>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28</a:t>
            </a:fld>
            <a:endParaRPr lang="en-US" dirty="0"/>
          </a:p>
        </p:txBody>
      </p:sp>
      <p:graphicFrame>
        <p:nvGraphicFramePr>
          <p:cNvPr id="52226" name="Object 2"/>
          <p:cNvGraphicFramePr>
            <a:graphicFrameLocks noChangeAspect="1"/>
          </p:cNvGraphicFramePr>
          <p:nvPr/>
        </p:nvGraphicFramePr>
        <p:xfrm>
          <a:off x="457200" y="228600"/>
          <a:ext cx="8263054" cy="5791200"/>
        </p:xfrm>
        <a:graphic>
          <a:graphicData uri="http://schemas.openxmlformats.org/presentationml/2006/ole">
            <p:oleObj spid="_x0000_s52226" name="Document" r:id="rId4" imgW="5943600" imgH="4165600" progId="Word.Document.12">
              <p:link updateAutomatic="1"/>
            </p:oleObj>
          </a:graphicData>
        </a:graphic>
      </p:graphicFrame>
      <p:sp>
        <p:nvSpPr>
          <p:cNvPr id="5" name="TextBox 4"/>
          <p:cNvSpPr txBox="1"/>
          <p:nvPr/>
        </p:nvSpPr>
        <p:spPr>
          <a:xfrm>
            <a:off x="2187257" y="6183868"/>
            <a:ext cx="4664145" cy="369332"/>
          </a:xfrm>
          <a:prstGeom prst="rect">
            <a:avLst/>
          </a:prstGeom>
          <a:noFill/>
        </p:spPr>
        <p:txBody>
          <a:bodyPr wrap="none" rtlCol="0">
            <a:spAutoFit/>
          </a:bodyPr>
          <a:lstStyle/>
          <a:p>
            <a:pPr algn="ctr"/>
            <a:r>
              <a:rPr lang="en-US" dirty="0" smtClean="0">
                <a:solidFill>
                  <a:srgbClr val="0FC085"/>
                </a:solidFill>
              </a:rPr>
              <a:t>Encrypted monitoring-based mitigation strategy</a:t>
            </a:r>
            <a:endParaRPr lang="en-US" dirty="0">
              <a:solidFill>
                <a:srgbClr val="0FC085"/>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29</a:t>
            </a:fld>
            <a:endParaRPr lang="en-US" dirty="0"/>
          </a:p>
        </p:txBody>
      </p:sp>
      <p:sp>
        <p:nvSpPr>
          <p:cNvPr id="6" name="TextBox 4"/>
          <p:cNvSpPr txBox="1">
            <a:spLocks noChangeArrowheads="1"/>
          </p:cNvSpPr>
          <p:nvPr/>
        </p:nvSpPr>
        <p:spPr bwMode="auto">
          <a:xfrm>
            <a:off x="914400" y="2791361"/>
            <a:ext cx="7315200" cy="1323439"/>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What is an unnatural chemical?</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3</a:t>
            </a:fld>
            <a:endParaRPr lang="en-US" dirty="0"/>
          </a:p>
        </p:txBody>
      </p:sp>
      <p:sp>
        <p:nvSpPr>
          <p:cNvPr id="7" name="TextBox 4"/>
          <p:cNvSpPr txBox="1">
            <a:spLocks noChangeArrowheads="1"/>
          </p:cNvSpPr>
          <p:nvPr/>
        </p:nvSpPr>
        <p:spPr bwMode="auto">
          <a:xfrm>
            <a:off x="914400" y="3048000"/>
            <a:ext cx="7315200" cy="707886"/>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Teaser trailer</a:t>
            </a:r>
            <a:endParaRPr lang="en-US" sz="2400" b="1" dirty="0">
              <a:latin typeface="Arial Bold"/>
              <a:cs typeface="Arial Bold"/>
            </a:endParaRPr>
          </a:p>
        </p:txBody>
      </p:sp>
      <p:sp>
        <p:nvSpPr>
          <p:cNvPr id="5" name="Rectangle 4"/>
          <p:cNvSpPr/>
          <p:nvPr/>
        </p:nvSpPr>
        <p:spPr>
          <a:xfrm>
            <a:off x="765614" y="5638800"/>
            <a:ext cx="7661072" cy="369332"/>
          </a:xfrm>
          <a:prstGeom prst="rect">
            <a:avLst/>
          </a:prstGeom>
        </p:spPr>
        <p:txBody>
          <a:bodyPr wrap="none">
            <a:spAutoFit/>
          </a:bodyPr>
          <a:lstStyle/>
          <a:p>
            <a:pPr algn="ctr">
              <a:spcBef>
                <a:spcPct val="0"/>
              </a:spcBef>
              <a:defRPr/>
            </a:pPr>
            <a:r>
              <a:rPr lang="en-US" dirty="0" err="1" smtClean="0">
                <a:solidFill>
                  <a:schemeClr val="tx2"/>
                </a:solidFill>
                <a:latin typeface="Aharoni" pitchFamily="2" charset="-79"/>
                <a:cs typeface="Aharoni" pitchFamily="2" charset="-79"/>
                <a:hlinkClick r:id="rId3"/>
              </a:rPr>
              <a:t>http://pathway.berkeley.edu/visuals/act-discoverer-synthesizer-trailer.mov</a:t>
            </a:r>
            <a:endParaRPr lang="en-US" dirty="0" smtClean="0">
              <a:solidFill>
                <a:schemeClr val="tx2"/>
              </a:solidFill>
              <a:latin typeface="Aharoni" pitchFamily="2" charset="-79"/>
              <a:cs typeface="Aharoni" pitchFamily="2" charset="-79"/>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matter of opinion?</a:t>
            </a:r>
            <a:endParaRPr lang="en-US" dirty="0"/>
          </a:p>
        </p:txBody>
      </p:sp>
      <p:sp>
        <p:nvSpPr>
          <p:cNvPr id="4" name="Slide Number Placeholder 3"/>
          <p:cNvSpPr>
            <a:spLocks noGrp="1"/>
          </p:cNvSpPr>
          <p:nvPr>
            <p:ph type="sldNum" sz="quarter" idx="12"/>
          </p:nvPr>
        </p:nvSpPr>
        <p:spPr/>
        <p:txBody>
          <a:bodyPr/>
          <a:lstStyle/>
          <a:p>
            <a:fld id="{64DE4CB8-7C65-4D34-B79E-0A57382FA4D9}" type="slidenum">
              <a:rPr lang="en-US" smtClean="0"/>
              <a:pPr/>
              <a:t>30</a:t>
            </a:fld>
            <a:endParaRPr lang="en-US" dirty="0"/>
          </a:p>
        </p:txBody>
      </p:sp>
      <p:grpSp>
        <p:nvGrpSpPr>
          <p:cNvPr id="11" name="Group 10"/>
          <p:cNvGrpSpPr/>
          <p:nvPr/>
        </p:nvGrpSpPr>
        <p:grpSpPr>
          <a:xfrm>
            <a:off x="381000" y="1981200"/>
            <a:ext cx="8382000" cy="990600"/>
            <a:chOff x="381000" y="1981200"/>
            <a:chExt cx="8382000" cy="990600"/>
          </a:xfrm>
        </p:grpSpPr>
        <p:sp>
          <p:nvSpPr>
            <p:cNvPr id="3" name="Rectangle 2"/>
            <p:cNvSpPr/>
            <p:nvPr/>
          </p:nvSpPr>
          <p:spPr>
            <a:xfrm>
              <a:off x="381000" y="1981200"/>
              <a:ext cx="8382000" cy="990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endParaRPr lang="en-US" dirty="0" smtClean="0">
                <a:solidFill>
                  <a:schemeClr val="tx1"/>
                </a:solidFill>
              </a:endParaRPr>
            </a:p>
          </p:txBody>
        </p:sp>
        <p:sp>
          <p:nvSpPr>
            <p:cNvPr id="5" name="TextBox 4"/>
            <p:cNvSpPr txBox="1"/>
            <p:nvPr/>
          </p:nvSpPr>
          <p:spPr>
            <a:xfrm>
              <a:off x="533400" y="2209800"/>
              <a:ext cx="7924800" cy="461665"/>
            </a:xfrm>
            <a:prstGeom prst="rect">
              <a:avLst/>
            </a:prstGeom>
            <a:noFill/>
          </p:spPr>
          <p:txBody>
            <a:bodyPr wrap="square" rtlCol="0">
              <a:spAutoFit/>
            </a:bodyPr>
            <a:lstStyle/>
            <a:p>
              <a:r>
                <a:rPr lang="en-US" sz="2400" dirty="0" smtClean="0"/>
                <a:t>Is biosynthesis in </a:t>
              </a:r>
              <a:r>
                <a:rPr lang="en-US" sz="2400" i="1" dirty="0" smtClean="0"/>
                <a:t>E. coli </a:t>
              </a:r>
              <a:r>
                <a:rPr lang="en-US" sz="2400" dirty="0" smtClean="0"/>
                <a:t>of </a:t>
              </a:r>
              <a:r>
                <a:rPr lang="en-US" sz="2400" dirty="0" err="1" smtClean="0"/>
                <a:t>Artemisinin</a:t>
              </a:r>
              <a:r>
                <a:rPr lang="en-US" sz="2400" dirty="0" smtClean="0"/>
                <a:t> unnatural?</a:t>
              </a:r>
              <a:endParaRPr lang="en-US" sz="2400" dirty="0"/>
            </a:p>
          </p:txBody>
        </p:sp>
      </p:grpSp>
      <p:grpSp>
        <p:nvGrpSpPr>
          <p:cNvPr id="12" name="Group 11"/>
          <p:cNvGrpSpPr/>
          <p:nvPr/>
        </p:nvGrpSpPr>
        <p:grpSpPr>
          <a:xfrm>
            <a:off x="381000" y="3200400"/>
            <a:ext cx="8382000" cy="990600"/>
            <a:chOff x="381000" y="3200400"/>
            <a:chExt cx="8382000" cy="990600"/>
          </a:xfrm>
        </p:grpSpPr>
        <p:sp>
          <p:nvSpPr>
            <p:cNvPr id="7" name="Rectangle 6"/>
            <p:cNvSpPr/>
            <p:nvPr/>
          </p:nvSpPr>
          <p:spPr>
            <a:xfrm>
              <a:off x="381000" y="3200400"/>
              <a:ext cx="8382000" cy="990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endParaRPr lang="en-US" dirty="0" smtClean="0">
                <a:solidFill>
                  <a:schemeClr val="tx1"/>
                </a:solidFill>
              </a:endParaRPr>
            </a:p>
          </p:txBody>
        </p:sp>
        <p:sp>
          <p:nvSpPr>
            <p:cNvPr id="8" name="TextBox 7"/>
            <p:cNvSpPr txBox="1"/>
            <p:nvPr/>
          </p:nvSpPr>
          <p:spPr>
            <a:xfrm>
              <a:off x="533400" y="3429000"/>
              <a:ext cx="8001000" cy="461665"/>
            </a:xfrm>
            <a:prstGeom prst="rect">
              <a:avLst/>
            </a:prstGeom>
            <a:noFill/>
          </p:spPr>
          <p:txBody>
            <a:bodyPr wrap="square" rtlCol="0">
              <a:spAutoFit/>
            </a:bodyPr>
            <a:lstStyle/>
            <a:p>
              <a:r>
                <a:rPr lang="en-US" sz="2400" dirty="0" smtClean="0"/>
                <a:t>Is biosynthesis in </a:t>
              </a:r>
              <a:r>
                <a:rPr lang="en-US" sz="2400" i="1" dirty="0" smtClean="0"/>
                <a:t>E. coli </a:t>
              </a:r>
              <a:r>
                <a:rPr lang="en-US" sz="2400" dirty="0" smtClean="0"/>
                <a:t>of 1,4-BDO unnatural?</a:t>
              </a:r>
              <a:endParaRPr lang="en-US" sz="2400" dirty="0"/>
            </a:p>
          </p:txBody>
        </p:sp>
      </p:grpSp>
      <p:grpSp>
        <p:nvGrpSpPr>
          <p:cNvPr id="13" name="Group 12"/>
          <p:cNvGrpSpPr/>
          <p:nvPr/>
        </p:nvGrpSpPr>
        <p:grpSpPr>
          <a:xfrm>
            <a:off x="381000" y="4419600"/>
            <a:ext cx="8382000" cy="990600"/>
            <a:chOff x="381000" y="4419600"/>
            <a:chExt cx="8382000" cy="990600"/>
          </a:xfrm>
        </p:grpSpPr>
        <p:sp>
          <p:nvSpPr>
            <p:cNvPr id="9" name="Rectangle 8"/>
            <p:cNvSpPr/>
            <p:nvPr/>
          </p:nvSpPr>
          <p:spPr>
            <a:xfrm>
              <a:off x="381000" y="4419600"/>
              <a:ext cx="8382000" cy="990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endParaRPr lang="en-US" dirty="0" smtClean="0">
                <a:solidFill>
                  <a:schemeClr val="tx1"/>
                </a:solidFill>
              </a:endParaRPr>
            </a:p>
          </p:txBody>
        </p:sp>
        <p:sp>
          <p:nvSpPr>
            <p:cNvPr id="10" name="TextBox 9"/>
            <p:cNvSpPr txBox="1"/>
            <p:nvPr/>
          </p:nvSpPr>
          <p:spPr>
            <a:xfrm>
              <a:off x="533400" y="4648200"/>
              <a:ext cx="8001000" cy="461665"/>
            </a:xfrm>
            <a:prstGeom prst="rect">
              <a:avLst/>
            </a:prstGeom>
            <a:noFill/>
          </p:spPr>
          <p:txBody>
            <a:bodyPr wrap="square" rtlCol="0">
              <a:spAutoFit/>
            </a:bodyPr>
            <a:lstStyle/>
            <a:p>
              <a:r>
                <a:rPr lang="en-US" sz="2400" dirty="0" smtClean="0"/>
                <a:t>Is biosynthesis in </a:t>
              </a:r>
              <a:r>
                <a:rPr lang="en-US" sz="2400" i="1" dirty="0" smtClean="0"/>
                <a:t>E. coli </a:t>
              </a:r>
              <a:r>
                <a:rPr lang="en-US" sz="2400" dirty="0" smtClean="0"/>
                <a:t>of Tylenol unnatural?</a:t>
              </a:r>
              <a:endParaRPr lang="en-US" sz="2400" dirty="0"/>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0" name="Picture 89" descr="Screen Shot 2013-05-22 at 7.30.54 AM.png"/>
          <p:cNvPicPr>
            <a:picLocks noChangeAspect="1"/>
          </p:cNvPicPr>
          <p:nvPr/>
        </p:nvPicPr>
        <p:blipFill>
          <a:blip r:embed="rId3"/>
          <a:stretch>
            <a:fillRect/>
          </a:stretch>
        </p:blipFill>
        <p:spPr>
          <a:xfrm>
            <a:off x="3048000" y="5549900"/>
            <a:ext cx="1164167" cy="698500"/>
          </a:xfrm>
          <a:prstGeom prst="rect">
            <a:avLst/>
          </a:prstGeom>
        </p:spPr>
      </p:pic>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31</a:t>
            </a:fld>
            <a:endParaRPr lang="en-US" dirty="0"/>
          </a:p>
        </p:txBody>
      </p:sp>
      <p:sp>
        <p:nvSpPr>
          <p:cNvPr id="3" name="Rectangle 2"/>
          <p:cNvSpPr/>
          <p:nvPr/>
        </p:nvSpPr>
        <p:spPr>
          <a:xfrm>
            <a:off x="457200" y="304800"/>
            <a:ext cx="8382000" cy="990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endParaRPr lang="en-US" dirty="0" smtClean="0">
              <a:solidFill>
                <a:schemeClr val="tx1"/>
              </a:solidFill>
            </a:endParaRPr>
          </a:p>
        </p:txBody>
      </p:sp>
      <p:sp>
        <p:nvSpPr>
          <p:cNvPr id="5" name="TextBox 4"/>
          <p:cNvSpPr txBox="1"/>
          <p:nvPr/>
        </p:nvSpPr>
        <p:spPr>
          <a:xfrm>
            <a:off x="609600" y="381000"/>
            <a:ext cx="8001000" cy="830997"/>
          </a:xfrm>
          <a:prstGeom prst="rect">
            <a:avLst/>
          </a:prstGeom>
          <a:noFill/>
        </p:spPr>
        <p:txBody>
          <a:bodyPr wrap="square" rtlCol="0">
            <a:spAutoFit/>
          </a:bodyPr>
          <a:lstStyle/>
          <a:p>
            <a:r>
              <a:rPr lang="en-US" sz="2400" dirty="0" smtClean="0"/>
              <a:t>Is biosynthesis in </a:t>
            </a:r>
            <a:r>
              <a:rPr lang="en-US" sz="2400" i="1" dirty="0" smtClean="0"/>
              <a:t>E. coli </a:t>
            </a:r>
            <a:r>
              <a:rPr lang="en-US" sz="2400" dirty="0" smtClean="0"/>
              <a:t>of Tylenol unnatural? (Proof-of-concept for Act’s predictions in the </a:t>
            </a:r>
            <a:r>
              <a:rPr lang="en-US" sz="2400" dirty="0" err="1" smtClean="0"/>
              <a:t>wetlab</a:t>
            </a:r>
            <a:r>
              <a:rPr lang="en-US" sz="2400" dirty="0" smtClean="0"/>
              <a:t>)</a:t>
            </a:r>
            <a:endParaRPr lang="en-US" sz="2400" dirty="0"/>
          </a:p>
        </p:txBody>
      </p:sp>
      <p:grpSp>
        <p:nvGrpSpPr>
          <p:cNvPr id="88" name="Group 87"/>
          <p:cNvGrpSpPr/>
          <p:nvPr/>
        </p:nvGrpSpPr>
        <p:grpSpPr>
          <a:xfrm>
            <a:off x="6251642" y="1828800"/>
            <a:ext cx="2968558" cy="3886200"/>
            <a:chOff x="6251642" y="1371600"/>
            <a:chExt cx="2968558" cy="3886200"/>
          </a:xfrm>
        </p:grpSpPr>
        <p:pic>
          <p:nvPicPr>
            <p:cNvPr id="7" name="Picture 6"/>
            <p:cNvPicPr>
              <a:picLocks noChangeAspect="1"/>
            </p:cNvPicPr>
            <p:nvPr/>
          </p:nvPicPr>
          <p:blipFill>
            <a:blip r:embed="rId4"/>
            <a:stretch>
              <a:fillRect/>
            </a:stretch>
          </p:blipFill>
          <p:spPr>
            <a:xfrm>
              <a:off x="6251642" y="1371600"/>
              <a:ext cx="2968558" cy="3886200"/>
            </a:xfrm>
            <a:prstGeom prst="rect">
              <a:avLst/>
            </a:prstGeom>
          </p:spPr>
        </p:pic>
        <p:sp>
          <p:nvSpPr>
            <p:cNvPr id="8" name="TextBox 7"/>
            <p:cNvSpPr txBox="1"/>
            <p:nvPr/>
          </p:nvSpPr>
          <p:spPr>
            <a:xfrm>
              <a:off x="6710373" y="2438400"/>
              <a:ext cx="966931" cy="230832"/>
            </a:xfrm>
            <a:prstGeom prst="rect">
              <a:avLst/>
            </a:prstGeom>
            <a:noFill/>
          </p:spPr>
          <p:txBody>
            <a:bodyPr wrap="none" rtlCol="0">
              <a:spAutoFit/>
            </a:bodyPr>
            <a:lstStyle/>
            <a:p>
              <a:r>
                <a:rPr lang="en-US" sz="900" dirty="0" smtClean="0"/>
                <a:t>Standard control</a:t>
              </a:r>
              <a:endParaRPr lang="en-US" sz="900" dirty="0"/>
            </a:p>
          </p:txBody>
        </p:sp>
        <p:sp>
          <p:nvSpPr>
            <p:cNvPr id="9" name="TextBox 8"/>
            <p:cNvSpPr txBox="1"/>
            <p:nvPr/>
          </p:nvSpPr>
          <p:spPr>
            <a:xfrm>
              <a:off x="6705600" y="4538990"/>
              <a:ext cx="1244433" cy="230832"/>
            </a:xfrm>
            <a:prstGeom prst="rect">
              <a:avLst/>
            </a:prstGeom>
            <a:noFill/>
          </p:spPr>
          <p:txBody>
            <a:bodyPr wrap="none" rtlCol="0">
              <a:spAutoFit/>
            </a:bodyPr>
            <a:lstStyle/>
            <a:p>
              <a:r>
                <a:rPr lang="en-US" sz="900" dirty="0" smtClean="0"/>
                <a:t>Negative control strain</a:t>
              </a:r>
              <a:endParaRPr lang="en-US" sz="900" dirty="0"/>
            </a:p>
          </p:txBody>
        </p:sp>
        <p:sp>
          <p:nvSpPr>
            <p:cNvPr id="10" name="TextBox 9"/>
            <p:cNvSpPr txBox="1"/>
            <p:nvPr/>
          </p:nvSpPr>
          <p:spPr>
            <a:xfrm>
              <a:off x="6705601" y="3733801"/>
              <a:ext cx="1066799" cy="381000"/>
            </a:xfrm>
            <a:prstGeom prst="rect">
              <a:avLst/>
            </a:prstGeom>
            <a:noFill/>
          </p:spPr>
          <p:txBody>
            <a:bodyPr wrap="square" rtlCol="0">
              <a:spAutoFit/>
            </a:bodyPr>
            <a:lstStyle/>
            <a:p>
              <a:r>
                <a:rPr lang="en-US" sz="900" dirty="0" smtClean="0"/>
                <a:t>Our pabABC+4abh.nhoa strain</a:t>
              </a:r>
              <a:endParaRPr lang="en-US" sz="900" dirty="0"/>
            </a:p>
          </p:txBody>
        </p:sp>
      </p:grpSp>
      <p:sp>
        <p:nvSpPr>
          <p:cNvPr id="12" name="TextBox 11"/>
          <p:cNvSpPr txBox="1"/>
          <p:nvPr/>
        </p:nvSpPr>
        <p:spPr>
          <a:xfrm>
            <a:off x="3352800" y="1295400"/>
            <a:ext cx="2590800" cy="769441"/>
          </a:xfrm>
          <a:prstGeom prst="rect">
            <a:avLst/>
          </a:prstGeom>
          <a:noFill/>
        </p:spPr>
        <p:txBody>
          <a:bodyPr wrap="square" rtlCol="0">
            <a:spAutoFit/>
          </a:bodyPr>
          <a:lstStyle/>
          <a:p>
            <a:r>
              <a:rPr lang="en-US" sz="1100" dirty="0" smtClean="0">
                <a:solidFill>
                  <a:srgbClr val="008000"/>
                </a:solidFill>
              </a:rPr>
              <a:t>4ABH:</a:t>
            </a:r>
          </a:p>
          <a:p>
            <a:pPr>
              <a:buFont typeface="Arial"/>
              <a:buChar char="•"/>
            </a:pPr>
            <a:r>
              <a:rPr lang="en-US" sz="1100" dirty="0" smtClean="0">
                <a:solidFill>
                  <a:srgbClr val="008000"/>
                </a:solidFill>
              </a:rPr>
              <a:t> Gene from a mushroom</a:t>
            </a:r>
          </a:p>
          <a:p>
            <a:pPr>
              <a:buFont typeface="Arial"/>
              <a:buChar char="•"/>
            </a:pPr>
            <a:r>
              <a:rPr lang="en-US" sz="1100" dirty="0" smtClean="0">
                <a:solidFill>
                  <a:srgbClr val="008000"/>
                </a:solidFill>
              </a:rPr>
              <a:t> Also works on 4-aminosalicylate, 4-amino-2-chlorobenzoate, and others…</a:t>
            </a:r>
          </a:p>
        </p:txBody>
      </p:sp>
      <p:pic>
        <p:nvPicPr>
          <p:cNvPr id="59" name="Picture 58" descr="512px-Chorismic_acid.svg"/>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3581400"/>
            <a:ext cx="1086662" cy="887158"/>
          </a:xfrm>
          <a:prstGeom prst="rect">
            <a:avLst/>
          </a:prstGeom>
        </p:spPr>
      </p:pic>
      <p:pic>
        <p:nvPicPr>
          <p:cNvPr id="60" name="Picture 59" descr="278px-4-Aminobenzoic_acid.png"/>
          <p:cNvPicPr>
            <a:picLocks noChangeAspect="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0" y="3581400"/>
            <a:ext cx="496608" cy="898539"/>
          </a:xfrm>
          <a:prstGeom prst="rect">
            <a:avLst/>
          </a:prstGeom>
        </p:spPr>
      </p:pic>
      <p:pic>
        <p:nvPicPr>
          <p:cNvPr id="61" name="Picture 60" descr="70px-P-Aminophenol.png"/>
          <p:cNvPicPr>
            <a:picLocks noChangeAspect="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657600" y="3581400"/>
            <a:ext cx="342390" cy="885325"/>
          </a:xfrm>
          <a:prstGeom prst="rect">
            <a:avLst/>
          </a:prstGeom>
        </p:spPr>
      </p:pic>
      <p:pic>
        <p:nvPicPr>
          <p:cNvPr id="62" name="Picture 61" descr="Paracetamol-skeletal.png"/>
          <p:cNvPicPr>
            <a:picLocks noChangeAspect="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953000" y="3733800"/>
            <a:ext cx="1099024" cy="590216"/>
          </a:xfrm>
          <a:prstGeom prst="rect">
            <a:avLst/>
          </a:prstGeom>
        </p:spPr>
      </p:pic>
      <p:cxnSp>
        <p:nvCxnSpPr>
          <p:cNvPr id="63" name="Straight Arrow Connector 62"/>
          <p:cNvCxnSpPr/>
          <p:nvPr/>
        </p:nvCxnSpPr>
        <p:spPr>
          <a:xfrm>
            <a:off x="990600" y="4038600"/>
            <a:ext cx="822960" cy="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4191000" y="5867400"/>
            <a:ext cx="721360" cy="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853440" y="3505200"/>
            <a:ext cx="1280160" cy="443198"/>
          </a:xfrm>
          <a:prstGeom prst="rect">
            <a:avLst/>
          </a:prstGeom>
          <a:noFill/>
        </p:spPr>
        <p:txBody>
          <a:bodyPr wrap="square" rtlCol="0">
            <a:spAutoFit/>
          </a:bodyPr>
          <a:lstStyle/>
          <a:p>
            <a:r>
              <a:rPr lang="en-US" sz="2200" dirty="0" err="1" smtClean="0">
                <a:solidFill>
                  <a:srgbClr val="3366FF"/>
                </a:solidFill>
              </a:rPr>
              <a:t>pabABC</a:t>
            </a:r>
            <a:endParaRPr lang="en-US" sz="2200" dirty="0">
              <a:solidFill>
                <a:srgbClr val="3366FF"/>
              </a:solidFill>
            </a:endParaRPr>
          </a:p>
        </p:txBody>
      </p:sp>
      <p:sp>
        <p:nvSpPr>
          <p:cNvPr id="67" name="TextBox 66"/>
          <p:cNvSpPr txBox="1"/>
          <p:nvPr/>
        </p:nvSpPr>
        <p:spPr>
          <a:xfrm>
            <a:off x="2682240" y="1995202"/>
            <a:ext cx="1280160" cy="443198"/>
          </a:xfrm>
          <a:prstGeom prst="rect">
            <a:avLst/>
          </a:prstGeom>
          <a:noFill/>
        </p:spPr>
        <p:txBody>
          <a:bodyPr wrap="square" rtlCol="0">
            <a:spAutoFit/>
          </a:bodyPr>
          <a:lstStyle/>
          <a:p>
            <a:r>
              <a:rPr lang="en-US" sz="2200" dirty="0" smtClean="0">
                <a:solidFill>
                  <a:srgbClr val="008000"/>
                </a:solidFill>
              </a:rPr>
              <a:t>4ABH</a:t>
            </a:r>
            <a:endParaRPr lang="en-US" sz="2200" dirty="0">
              <a:solidFill>
                <a:srgbClr val="008000"/>
              </a:solidFill>
            </a:endParaRPr>
          </a:p>
        </p:txBody>
      </p:sp>
      <p:sp>
        <p:nvSpPr>
          <p:cNvPr id="68" name="TextBox 67"/>
          <p:cNvSpPr txBox="1"/>
          <p:nvPr/>
        </p:nvSpPr>
        <p:spPr>
          <a:xfrm>
            <a:off x="4099560" y="5348002"/>
            <a:ext cx="1280160" cy="443198"/>
          </a:xfrm>
          <a:prstGeom prst="rect">
            <a:avLst/>
          </a:prstGeom>
          <a:noFill/>
        </p:spPr>
        <p:txBody>
          <a:bodyPr wrap="square" rtlCol="0">
            <a:spAutoFit/>
          </a:bodyPr>
          <a:lstStyle/>
          <a:p>
            <a:r>
              <a:rPr lang="en-US" sz="2200" dirty="0" err="1" smtClean="0">
                <a:solidFill>
                  <a:srgbClr val="3366FF"/>
                </a:solidFill>
              </a:rPr>
              <a:t>nhoA</a:t>
            </a:r>
            <a:endParaRPr lang="en-US" sz="2200" dirty="0">
              <a:solidFill>
                <a:srgbClr val="3366FF"/>
              </a:solidFill>
            </a:endParaRPr>
          </a:p>
        </p:txBody>
      </p:sp>
      <p:pic>
        <p:nvPicPr>
          <p:cNvPr id="69" name="Picture 68" descr="278px-4-Aminobenzoic_acid.png"/>
          <p:cNvPicPr>
            <a:picLocks noChangeAspect="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0" y="2057400"/>
            <a:ext cx="496608" cy="898539"/>
          </a:xfrm>
          <a:prstGeom prst="rect">
            <a:avLst/>
          </a:prstGeom>
        </p:spPr>
      </p:pic>
      <p:pic>
        <p:nvPicPr>
          <p:cNvPr id="70" name="Picture 69" descr="70px-P-Aminophenol.png"/>
          <p:cNvPicPr>
            <a:picLocks noChangeAspect="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657600" y="2057400"/>
            <a:ext cx="342390" cy="885325"/>
          </a:xfrm>
          <a:prstGeom prst="rect">
            <a:avLst/>
          </a:prstGeom>
        </p:spPr>
      </p:pic>
      <p:cxnSp>
        <p:nvCxnSpPr>
          <p:cNvPr id="71" name="Straight Arrow Connector 70"/>
          <p:cNvCxnSpPr/>
          <p:nvPr/>
        </p:nvCxnSpPr>
        <p:spPr>
          <a:xfrm>
            <a:off x="2590800" y="2514600"/>
            <a:ext cx="914400"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5400000">
            <a:off x="2438400" y="3276600"/>
            <a:ext cx="1219200" cy="1588"/>
          </a:xfrm>
          <a:prstGeom prst="straightConnector1">
            <a:avLst/>
          </a:prstGeom>
          <a:ln w="50800" cap="flat" cmpd="sng" algn="ctr">
            <a:solidFill>
              <a:schemeClr val="tx1">
                <a:alpha val="35000"/>
              </a:schemeClr>
            </a:solidFill>
            <a:prstDash val="solid"/>
            <a:round/>
            <a:headEnd type="none" w="med" len="med"/>
            <a:tailEnd type="arrow" w="med" len="sm"/>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rot="5400000">
            <a:off x="3886994" y="4799806"/>
            <a:ext cx="1219200" cy="1588"/>
          </a:xfrm>
          <a:prstGeom prst="straightConnector1">
            <a:avLst/>
          </a:prstGeom>
          <a:ln w="50800" cap="flat" cmpd="sng" algn="ctr">
            <a:solidFill>
              <a:schemeClr val="tx1">
                <a:alpha val="35000"/>
              </a:schemeClr>
            </a:solidFill>
            <a:prstDash val="solid"/>
            <a:round/>
            <a:headEnd type="arrow" w="med" len="sm"/>
            <a:tailEnd type="none" w="med" len="sm"/>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191000" y="4038600"/>
            <a:ext cx="721360" cy="0"/>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152400" y="4495800"/>
            <a:ext cx="1143000" cy="430887"/>
          </a:xfrm>
          <a:prstGeom prst="rect">
            <a:avLst/>
          </a:prstGeom>
        </p:spPr>
        <p:txBody>
          <a:bodyPr wrap="square">
            <a:spAutoFit/>
          </a:bodyPr>
          <a:lstStyle/>
          <a:p>
            <a:pPr algn="ctr"/>
            <a:r>
              <a:rPr lang="en-US" sz="1100" dirty="0" err="1" smtClean="0">
                <a:solidFill>
                  <a:schemeClr val="bg1">
                    <a:lumMod val="50000"/>
                  </a:schemeClr>
                </a:solidFill>
              </a:rPr>
              <a:t>Chorismate</a:t>
            </a:r>
            <a:r>
              <a:rPr lang="en-US" sz="1100" dirty="0" smtClean="0">
                <a:solidFill>
                  <a:schemeClr val="bg1">
                    <a:lumMod val="50000"/>
                  </a:schemeClr>
                </a:solidFill>
              </a:rPr>
              <a:t> pathway</a:t>
            </a:r>
            <a:endParaRPr lang="en-US" sz="1100" dirty="0">
              <a:solidFill>
                <a:schemeClr val="bg1">
                  <a:lumMod val="50000"/>
                </a:schemeClr>
              </a:solidFill>
            </a:endParaRPr>
          </a:p>
        </p:txBody>
      </p:sp>
      <p:sp>
        <p:nvSpPr>
          <p:cNvPr id="81" name="Rectangle 80"/>
          <p:cNvSpPr/>
          <p:nvPr/>
        </p:nvSpPr>
        <p:spPr>
          <a:xfrm>
            <a:off x="1524000" y="4580438"/>
            <a:ext cx="1143000" cy="261610"/>
          </a:xfrm>
          <a:prstGeom prst="rect">
            <a:avLst/>
          </a:prstGeom>
        </p:spPr>
        <p:txBody>
          <a:bodyPr wrap="square">
            <a:spAutoFit/>
          </a:bodyPr>
          <a:lstStyle/>
          <a:p>
            <a:pPr algn="ctr"/>
            <a:r>
              <a:rPr lang="en-US" sz="1100" dirty="0" smtClean="0">
                <a:solidFill>
                  <a:schemeClr val="bg1">
                    <a:lumMod val="50000"/>
                  </a:schemeClr>
                </a:solidFill>
              </a:rPr>
              <a:t>PABA</a:t>
            </a:r>
            <a:endParaRPr lang="en-US" sz="1100" dirty="0">
              <a:solidFill>
                <a:schemeClr val="bg1">
                  <a:lumMod val="50000"/>
                </a:schemeClr>
              </a:solidFill>
            </a:endParaRPr>
          </a:p>
        </p:txBody>
      </p:sp>
      <p:sp>
        <p:nvSpPr>
          <p:cNvPr id="82" name="Rectangle 81"/>
          <p:cNvSpPr/>
          <p:nvPr/>
        </p:nvSpPr>
        <p:spPr>
          <a:xfrm>
            <a:off x="3200400" y="4580438"/>
            <a:ext cx="1143000" cy="261610"/>
          </a:xfrm>
          <a:prstGeom prst="rect">
            <a:avLst/>
          </a:prstGeom>
        </p:spPr>
        <p:txBody>
          <a:bodyPr wrap="square">
            <a:spAutoFit/>
          </a:bodyPr>
          <a:lstStyle/>
          <a:p>
            <a:pPr algn="ctr"/>
            <a:r>
              <a:rPr lang="en-US" sz="1100" dirty="0" smtClean="0">
                <a:solidFill>
                  <a:schemeClr val="bg1">
                    <a:lumMod val="50000"/>
                  </a:schemeClr>
                </a:solidFill>
              </a:rPr>
              <a:t>4-aminophenol</a:t>
            </a:r>
            <a:endParaRPr lang="en-US" sz="1100" dirty="0">
              <a:solidFill>
                <a:schemeClr val="bg1">
                  <a:lumMod val="50000"/>
                </a:schemeClr>
              </a:solidFill>
            </a:endParaRPr>
          </a:p>
        </p:txBody>
      </p:sp>
      <p:sp>
        <p:nvSpPr>
          <p:cNvPr id="84" name="Rectangle 83"/>
          <p:cNvSpPr/>
          <p:nvPr/>
        </p:nvSpPr>
        <p:spPr>
          <a:xfrm>
            <a:off x="5105400" y="4580438"/>
            <a:ext cx="1143000" cy="261610"/>
          </a:xfrm>
          <a:prstGeom prst="rect">
            <a:avLst/>
          </a:prstGeom>
        </p:spPr>
        <p:txBody>
          <a:bodyPr wrap="square">
            <a:spAutoFit/>
          </a:bodyPr>
          <a:lstStyle/>
          <a:p>
            <a:pPr algn="ctr"/>
            <a:r>
              <a:rPr lang="en-US" sz="1100" dirty="0" smtClean="0">
                <a:solidFill>
                  <a:schemeClr val="bg1">
                    <a:lumMod val="50000"/>
                  </a:schemeClr>
                </a:solidFill>
              </a:rPr>
              <a:t>acetaminophen</a:t>
            </a:r>
            <a:endParaRPr lang="en-US" sz="1100" dirty="0">
              <a:solidFill>
                <a:schemeClr val="bg1">
                  <a:lumMod val="50000"/>
                </a:schemeClr>
              </a:solidFill>
            </a:endParaRPr>
          </a:p>
        </p:txBody>
      </p:sp>
      <p:graphicFrame>
        <p:nvGraphicFramePr>
          <p:cNvPr id="85" name="Chart 84"/>
          <p:cNvGraphicFramePr/>
          <p:nvPr/>
        </p:nvGraphicFramePr>
        <p:xfrm>
          <a:off x="0" y="4953000"/>
          <a:ext cx="3200400" cy="2057400"/>
        </p:xfrm>
        <a:graphic>
          <a:graphicData uri="http://schemas.openxmlformats.org/drawingml/2006/chart">
            <c:chart xmlns:c="http://schemas.openxmlformats.org/drawingml/2006/chart" xmlns:r="http://schemas.openxmlformats.org/officeDocument/2006/relationships" r:id="rId9"/>
          </a:graphicData>
        </a:graphic>
      </p:graphicFrame>
      <p:sp>
        <p:nvSpPr>
          <p:cNvPr id="74" name="TextBox 73"/>
          <p:cNvSpPr txBox="1"/>
          <p:nvPr/>
        </p:nvSpPr>
        <p:spPr>
          <a:xfrm>
            <a:off x="4724400" y="6088559"/>
            <a:ext cx="2971800" cy="769441"/>
          </a:xfrm>
          <a:prstGeom prst="rect">
            <a:avLst/>
          </a:prstGeom>
          <a:noFill/>
        </p:spPr>
        <p:txBody>
          <a:bodyPr wrap="square" rtlCol="0">
            <a:spAutoFit/>
          </a:bodyPr>
          <a:lstStyle/>
          <a:p>
            <a:r>
              <a:rPr lang="en-US" sz="1100" dirty="0" err="1" smtClean="0">
                <a:solidFill>
                  <a:srgbClr val="3366FF"/>
                </a:solidFill>
              </a:rPr>
              <a:t>nhoA</a:t>
            </a:r>
            <a:r>
              <a:rPr lang="en-US" sz="1100" dirty="0" smtClean="0">
                <a:solidFill>
                  <a:srgbClr val="3366FF"/>
                </a:solidFill>
              </a:rPr>
              <a:t>:</a:t>
            </a:r>
          </a:p>
          <a:p>
            <a:pPr>
              <a:buFont typeface="Arial"/>
              <a:buChar char="•"/>
            </a:pPr>
            <a:r>
              <a:rPr lang="en-US" sz="1100" dirty="0" smtClean="0">
                <a:solidFill>
                  <a:srgbClr val="3366FF"/>
                </a:solidFill>
              </a:rPr>
              <a:t> Native </a:t>
            </a:r>
            <a:r>
              <a:rPr lang="en-US" sz="1100" i="1" dirty="0" smtClean="0">
                <a:solidFill>
                  <a:srgbClr val="3366FF"/>
                </a:solidFill>
              </a:rPr>
              <a:t>E. coli</a:t>
            </a:r>
            <a:r>
              <a:rPr lang="en-US" sz="1100" dirty="0" smtClean="0">
                <a:solidFill>
                  <a:srgbClr val="3366FF"/>
                </a:solidFill>
              </a:rPr>
              <a:t> gene </a:t>
            </a:r>
          </a:p>
          <a:p>
            <a:pPr>
              <a:buFont typeface="Arial"/>
              <a:buChar char="•"/>
            </a:pPr>
            <a:r>
              <a:rPr lang="en-US" sz="1100" dirty="0" smtClean="0">
                <a:solidFill>
                  <a:srgbClr val="3366FF"/>
                </a:solidFill>
              </a:rPr>
              <a:t> Best substrate: </a:t>
            </a:r>
            <a:r>
              <a:rPr lang="en-US" sz="1100" dirty="0" err="1" smtClean="0">
                <a:solidFill>
                  <a:srgbClr val="3366FF"/>
                </a:solidFill>
              </a:rPr>
              <a:t>p-aminobenzoic</a:t>
            </a:r>
            <a:r>
              <a:rPr lang="en-US" sz="1100" dirty="0" smtClean="0">
                <a:solidFill>
                  <a:srgbClr val="3366FF"/>
                </a:solidFill>
              </a:rPr>
              <a:t> acid </a:t>
            </a:r>
          </a:p>
          <a:p>
            <a:pPr>
              <a:buFont typeface="Arial"/>
              <a:buChar char="•"/>
            </a:pPr>
            <a:r>
              <a:rPr lang="en-US" sz="1100" dirty="0" smtClean="0">
                <a:solidFill>
                  <a:srgbClr val="3366FF"/>
                </a:solidFill>
              </a:rPr>
              <a:t> 4-aminophenol 4</a:t>
            </a:r>
            <a:r>
              <a:rPr lang="en-US" sz="1100" baseline="30000" dirty="0" smtClean="0">
                <a:solidFill>
                  <a:srgbClr val="3366FF"/>
                </a:solidFill>
              </a:rPr>
              <a:t>th</a:t>
            </a:r>
            <a:r>
              <a:rPr lang="en-US" sz="1100" dirty="0" smtClean="0">
                <a:solidFill>
                  <a:srgbClr val="3366FF"/>
                </a:solidFill>
              </a:rPr>
              <a:t> best, but almost same Km</a:t>
            </a:r>
          </a:p>
        </p:txBody>
      </p:sp>
      <p:pic>
        <p:nvPicPr>
          <p:cNvPr id="89" name="Picture 88" descr="Screen Shot 2013-05-22 at 7.31.00 AM.png"/>
          <p:cNvPicPr>
            <a:picLocks noChangeAspect="1"/>
          </p:cNvPicPr>
          <p:nvPr/>
        </p:nvPicPr>
        <p:blipFill>
          <a:blip r:embed="rId10"/>
          <a:stretch>
            <a:fillRect/>
          </a:stretch>
        </p:blipFill>
        <p:spPr>
          <a:xfrm>
            <a:off x="4953000" y="5410200"/>
            <a:ext cx="1341035" cy="706438"/>
          </a:xfrm>
          <a:prstGeom prst="rect">
            <a:avLst/>
          </a:prstGeom>
        </p:spPr>
      </p:pic>
      <p:cxnSp>
        <p:nvCxnSpPr>
          <p:cNvPr id="35" name="Straight Arrow Connector 34"/>
          <p:cNvCxnSpPr/>
          <p:nvPr/>
        </p:nvCxnSpPr>
        <p:spPr>
          <a:xfrm>
            <a:off x="2590800" y="4038600"/>
            <a:ext cx="914400"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32</a:t>
            </a:fld>
            <a:endParaRPr lang="en-US" dirty="0"/>
          </a:p>
        </p:txBody>
      </p:sp>
      <p:pic>
        <p:nvPicPr>
          <p:cNvPr id="3" name="Picture 2" descr="Screen Shot 2013-05-21 at 11.00.48 PM.png"/>
          <p:cNvPicPr>
            <a:picLocks noChangeAspect="1"/>
          </p:cNvPicPr>
          <p:nvPr/>
        </p:nvPicPr>
        <p:blipFill>
          <a:blip r:embed="rId3"/>
          <a:srcRect t="317"/>
          <a:stretch>
            <a:fillRect/>
          </a:stretch>
        </p:blipFill>
        <p:spPr>
          <a:xfrm>
            <a:off x="1117600" y="1501775"/>
            <a:ext cx="6908800" cy="3866726"/>
          </a:xfrm>
          <a:prstGeom prst="rect">
            <a:avLst/>
          </a:prstGeom>
        </p:spPr>
      </p:pic>
      <p:sp>
        <p:nvSpPr>
          <p:cNvPr id="5" name="Oval Callout 4"/>
          <p:cNvSpPr/>
          <p:nvPr/>
        </p:nvSpPr>
        <p:spPr>
          <a:xfrm>
            <a:off x="2362200" y="5334000"/>
            <a:ext cx="2743200" cy="1447800"/>
          </a:xfrm>
          <a:prstGeom prst="wedgeEllipseCallout">
            <a:avLst>
              <a:gd name="adj1" fmla="val 42593"/>
              <a:gd name="adj2" fmla="val -73943"/>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Act predicted pathway; and  engineered strain works as predicted</a:t>
            </a:r>
            <a:endParaRPr lang="en-US" dirty="0"/>
          </a:p>
        </p:txBody>
      </p:sp>
      <p:sp>
        <p:nvSpPr>
          <p:cNvPr id="6" name="Oval Callout 5"/>
          <p:cNvSpPr/>
          <p:nvPr/>
        </p:nvSpPr>
        <p:spPr>
          <a:xfrm>
            <a:off x="6019800" y="5105400"/>
            <a:ext cx="2743200" cy="1447800"/>
          </a:xfrm>
          <a:prstGeom prst="wedgeEllipseCallout">
            <a:avLst>
              <a:gd name="adj1" fmla="val -6944"/>
              <a:gd name="adj2" fmla="val -7657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We will go after a target in this category next</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33</a:t>
            </a:fld>
            <a:endParaRPr lang="en-US" dirty="0"/>
          </a:p>
        </p:txBody>
      </p:sp>
      <p:sp>
        <p:nvSpPr>
          <p:cNvPr id="9" name="TextBox 4"/>
          <p:cNvSpPr txBox="1">
            <a:spLocks noChangeArrowheads="1"/>
          </p:cNvSpPr>
          <p:nvPr/>
        </p:nvSpPr>
        <p:spPr bwMode="auto">
          <a:xfrm>
            <a:off x="1371600" y="2151727"/>
            <a:ext cx="6400800" cy="2554545"/>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Biology is buggy, so should your algorithms for predicting it, but let the bugs be precise</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34</a:t>
            </a:fld>
            <a:endParaRPr lang="en-US" dirty="0"/>
          </a:p>
        </p:txBody>
      </p:sp>
      <p:pic>
        <p:nvPicPr>
          <p:cNvPr id="3" name="Picture 2" descr="Screen Shot 2013-05-21 at 11.04.34 PM.png"/>
          <p:cNvPicPr>
            <a:picLocks noChangeAspect="1"/>
          </p:cNvPicPr>
          <p:nvPr/>
        </p:nvPicPr>
        <p:blipFill>
          <a:blip r:embed="rId3"/>
          <a:stretch>
            <a:fillRect/>
          </a:stretch>
        </p:blipFill>
        <p:spPr>
          <a:xfrm>
            <a:off x="0" y="698500"/>
            <a:ext cx="9144000" cy="5461000"/>
          </a:xfrm>
          <a:prstGeom prst="rect">
            <a:avLst/>
          </a:prstGeom>
        </p:spPr>
      </p:pic>
      <p:sp>
        <p:nvSpPr>
          <p:cNvPr id="5" name="Rectangle 4"/>
          <p:cNvSpPr/>
          <p:nvPr/>
        </p:nvSpPr>
        <p:spPr>
          <a:xfrm>
            <a:off x="4191000" y="3886200"/>
            <a:ext cx="4724400" cy="198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Paths through this are </a:t>
            </a:r>
            <a:r>
              <a:rPr lang="en-US" b="1" i="1" dirty="0" smtClean="0"/>
              <a:t>boring</a:t>
            </a:r>
            <a:r>
              <a:rPr lang="en-US" dirty="0" smtClean="0"/>
              <a:t>:</a:t>
            </a:r>
          </a:p>
          <a:p>
            <a:pPr marL="342900" indent="-342900">
              <a:buAutoNum type="alphaUcParenR"/>
            </a:pPr>
            <a:r>
              <a:rPr lang="en-US" dirty="0" smtClean="0"/>
              <a:t>Each </a:t>
            </a:r>
            <a:r>
              <a:rPr lang="en-US" dirty="0" err="1" smtClean="0"/>
              <a:t>rxn</a:t>
            </a:r>
            <a:r>
              <a:rPr lang="en-US" dirty="0" smtClean="0"/>
              <a:t> hand-written: Unlikely to find unexpected chemicals.</a:t>
            </a:r>
          </a:p>
          <a:p>
            <a:pPr marL="342900" indent="-342900">
              <a:buAutoNum type="alphaUcParenR"/>
            </a:pPr>
            <a:r>
              <a:rPr lang="en-US" dirty="0" smtClean="0"/>
              <a:t>No predicted reactions</a:t>
            </a:r>
          </a:p>
          <a:p>
            <a:pPr marL="342900" indent="-342900">
              <a:buAutoNum type="alphaUcParenR"/>
            </a:pPr>
            <a:r>
              <a:rPr lang="en-US" dirty="0" smtClean="0"/>
              <a:t>Algorithmically boring because without hyperedges you don’t have NP-completeness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Fun: Fast and loose with data…</a:t>
            </a:r>
            <a:br>
              <a:rPr lang="en-US" dirty="0" smtClean="0"/>
            </a:br>
            <a:r>
              <a:rPr lang="en-US" dirty="0" smtClean="0"/>
              <a:t>… but in a very precise way</a:t>
            </a:r>
            <a:endParaRPr lang="en-US" dirty="0"/>
          </a:p>
        </p:txBody>
      </p:sp>
      <p:sp>
        <p:nvSpPr>
          <p:cNvPr id="4" name="Slide Number Placeholder 3"/>
          <p:cNvSpPr>
            <a:spLocks noGrp="1"/>
          </p:cNvSpPr>
          <p:nvPr>
            <p:ph type="sldNum" sz="quarter" idx="12"/>
          </p:nvPr>
        </p:nvSpPr>
        <p:spPr/>
        <p:txBody>
          <a:bodyPr/>
          <a:lstStyle/>
          <a:p>
            <a:fld id="{64DE4CB8-7C65-4D34-B79E-0A57382FA4D9}" type="slidenum">
              <a:rPr lang="en-US" smtClean="0"/>
              <a:pPr/>
              <a:t>35</a:t>
            </a:fld>
            <a:endParaRPr lang="en-US" dirty="0"/>
          </a:p>
        </p:txBody>
      </p:sp>
      <p:sp>
        <p:nvSpPr>
          <p:cNvPr id="3" name="Rectangle 2"/>
          <p:cNvSpPr/>
          <p:nvPr/>
        </p:nvSpPr>
        <p:spPr>
          <a:xfrm>
            <a:off x="381000" y="2743200"/>
            <a:ext cx="8382000" cy="381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endParaRPr lang="en-US" dirty="0" smtClean="0">
              <a:solidFill>
                <a:schemeClr val="tx1"/>
              </a:solidFill>
            </a:endParaRPr>
          </a:p>
        </p:txBody>
      </p:sp>
      <p:grpSp>
        <p:nvGrpSpPr>
          <p:cNvPr id="18" name="Group 17"/>
          <p:cNvGrpSpPr/>
          <p:nvPr/>
        </p:nvGrpSpPr>
        <p:grpSpPr>
          <a:xfrm>
            <a:off x="2438400" y="1639669"/>
            <a:ext cx="1908921" cy="874931"/>
            <a:chOff x="1600200" y="2133600"/>
            <a:chExt cx="1908921" cy="874931"/>
          </a:xfrm>
        </p:grpSpPr>
        <p:sp>
          <p:nvSpPr>
            <p:cNvPr id="8" name="TextBox 7"/>
            <p:cNvSpPr txBox="1"/>
            <p:nvPr/>
          </p:nvSpPr>
          <p:spPr>
            <a:xfrm>
              <a:off x="1600200" y="2362200"/>
              <a:ext cx="1908921" cy="646331"/>
            </a:xfrm>
            <a:prstGeom prst="rect">
              <a:avLst/>
            </a:prstGeom>
            <a:noFill/>
          </p:spPr>
          <p:txBody>
            <a:bodyPr wrap="none" rtlCol="0">
              <a:spAutoFit/>
            </a:bodyPr>
            <a:lstStyle/>
            <a:p>
              <a:r>
                <a:rPr lang="en-US" sz="3600" dirty="0" smtClean="0">
                  <a:solidFill>
                    <a:srgbClr val="558ED5"/>
                  </a:solidFill>
                </a:rPr>
                <a:t>a + </a:t>
              </a:r>
              <a:r>
                <a:rPr lang="en-US" sz="3600" dirty="0" err="1" smtClean="0">
                  <a:solidFill>
                    <a:srgbClr val="558ED5"/>
                  </a:solidFill>
                </a:rPr>
                <a:t>b</a:t>
              </a:r>
              <a:r>
                <a:rPr lang="en-US" sz="3600" dirty="0" smtClean="0">
                  <a:solidFill>
                    <a:srgbClr val="558ED5"/>
                  </a:solidFill>
                </a:rPr>
                <a:t> → </a:t>
              </a:r>
              <a:r>
                <a:rPr lang="en-US" sz="3600" dirty="0" err="1" smtClean="0">
                  <a:solidFill>
                    <a:srgbClr val="558ED5"/>
                  </a:solidFill>
                </a:rPr>
                <a:t>c</a:t>
              </a:r>
              <a:endParaRPr lang="en-US" sz="3600" dirty="0">
                <a:solidFill>
                  <a:srgbClr val="558ED5"/>
                </a:solidFill>
              </a:endParaRPr>
            </a:p>
          </p:txBody>
        </p:sp>
        <p:sp>
          <p:nvSpPr>
            <p:cNvPr id="11" name="Rectangle 10"/>
            <p:cNvSpPr/>
            <p:nvPr/>
          </p:nvSpPr>
          <p:spPr>
            <a:xfrm>
              <a:off x="2590800" y="2133600"/>
              <a:ext cx="589712" cy="369332"/>
            </a:xfrm>
            <a:prstGeom prst="rect">
              <a:avLst/>
            </a:prstGeom>
          </p:spPr>
          <p:txBody>
            <a:bodyPr wrap="none">
              <a:spAutoFit/>
            </a:bodyPr>
            <a:lstStyle/>
            <a:p>
              <a:r>
                <a:rPr lang="en-US" dirty="0" err="1" smtClean="0">
                  <a:solidFill>
                    <a:srgbClr val="558ED5"/>
                  </a:solidFill>
                </a:rPr>
                <a:t>Enz</a:t>
              </a:r>
              <a:r>
                <a:rPr lang="en-US" baseline="-25000" dirty="0" err="1" smtClean="0">
                  <a:solidFill>
                    <a:srgbClr val="558ED5"/>
                  </a:solidFill>
                </a:rPr>
                <a:t>X</a:t>
              </a:r>
              <a:endParaRPr lang="en-US" baseline="-25000" dirty="0">
                <a:solidFill>
                  <a:srgbClr val="558ED5"/>
                </a:solidFill>
              </a:endParaRPr>
            </a:p>
          </p:txBody>
        </p:sp>
      </p:grpSp>
      <p:grpSp>
        <p:nvGrpSpPr>
          <p:cNvPr id="17" name="Group 16"/>
          <p:cNvGrpSpPr/>
          <p:nvPr/>
        </p:nvGrpSpPr>
        <p:grpSpPr>
          <a:xfrm>
            <a:off x="986679" y="2895600"/>
            <a:ext cx="1908921" cy="826532"/>
            <a:chOff x="1600200" y="3212068"/>
            <a:chExt cx="1908921" cy="826532"/>
          </a:xfrm>
        </p:grpSpPr>
        <p:sp>
          <p:nvSpPr>
            <p:cNvPr id="7" name="TextBox 6"/>
            <p:cNvSpPr txBox="1"/>
            <p:nvPr/>
          </p:nvSpPr>
          <p:spPr>
            <a:xfrm>
              <a:off x="1600200" y="3392269"/>
              <a:ext cx="1908921" cy="646331"/>
            </a:xfrm>
            <a:prstGeom prst="rect">
              <a:avLst/>
            </a:prstGeom>
            <a:noFill/>
          </p:spPr>
          <p:txBody>
            <a:bodyPr wrap="none" rtlCol="0">
              <a:spAutoFit/>
            </a:bodyPr>
            <a:lstStyle/>
            <a:p>
              <a:r>
                <a:rPr lang="en-US" sz="3600" dirty="0" smtClean="0"/>
                <a:t>a + </a:t>
              </a:r>
              <a:r>
                <a:rPr lang="en-US" sz="3600" dirty="0" err="1" smtClean="0"/>
                <a:t>b</a:t>
              </a:r>
              <a:r>
                <a:rPr lang="en-US" sz="3600" dirty="0" smtClean="0"/>
                <a:t> ← </a:t>
              </a:r>
              <a:r>
                <a:rPr lang="en-US" sz="3600" dirty="0" err="1" smtClean="0"/>
                <a:t>c</a:t>
              </a:r>
              <a:endParaRPr lang="en-US" sz="3600" dirty="0"/>
            </a:p>
          </p:txBody>
        </p:sp>
        <p:sp>
          <p:nvSpPr>
            <p:cNvPr id="12" name="Rectangle 11"/>
            <p:cNvSpPr/>
            <p:nvPr/>
          </p:nvSpPr>
          <p:spPr>
            <a:xfrm>
              <a:off x="2590800" y="3212068"/>
              <a:ext cx="589712" cy="369332"/>
            </a:xfrm>
            <a:prstGeom prst="rect">
              <a:avLst/>
            </a:prstGeom>
          </p:spPr>
          <p:txBody>
            <a:bodyPr wrap="none">
              <a:spAutoFit/>
            </a:bodyPr>
            <a:lstStyle/>
            <a:p>
              <a:r>
                <a:rPr lang="en-US" dirty="0" err="1" smtClean="0"/>
                <a:t>Enz</a:t>
              </a:r>
              <a:r>
                <a:rPr lang="en-US" baseline="-25000" dirty="0" err="1" smtClean="0"/>
                <a:t>X</a:t>
              </a:r>
              <a:endParaRPr lang="en-US" baseline="-25000" dirty="0"/>
            </a:p>
          </p:txBody>
        </p:sp>
      </p:grpSp>
      <p:grpSp>
        <p:nvGrpSpPr>
          <p:cNvPr id="16" name="Group 15"/>
          <p:cNvGrpSpPr/>
          <p:nvPr/>
        </p:nvGrpSpPr>
        <p:grpSpPr>
          <a:xfrm>
            <a:off x="871488" y="4202668"/>
            <a:ext cx="2024112" cy="826532"/>
            <a:chOff x="1447800" y="4278868"/>
            <a:chExt cx="2024112" cy="826532"/>
          </a:xfrm>
        </p:grpSpPr>
        <p:sp>
          <p:nvSpPr>
            <p:cNvPr id="9" name="TextBox 8"/>
            <p:cNvSpPr txBox="1"/>
            <p:nvPr/>
          </p:nvSpPr>
          <p:spPr>
            <a:xfrm>
              <a:off x="1447800" y="4459069"/>
              <a:ext cx="2024112" cy="646331"/>
            </a:xfrm>
            <a:prstGeom prst="rect">
              <a:avLst/>
            </a:prstGeom>
            <a:noFill/>
          </p:spPr>
          <p:txBody>
            <a:bodyPr wrap="none" rtlCol="0">
              <a:spAutoFit/>
            </a:bodyPr>
            <a:lstStyle/>
            <a:p>
              <a:r>
                <a:rPr lang="en-US" sz="3600" dirty="0" smtClean="0"/>
                <a:t>a’ + </a:t>
              </a:r>
              <a:r>
                <a:rPr lang="en-US" sz="3600" dirty="0" err="1" smtClean="0"/>
                <a:t>b</a:t>
              </a:r>
              <a:r>
                <a:rPr lang="en-US" sz="3600" dirty="0" smtClean="0"/>
                <a:t> → </a:t>
              </a:r>
              <a:r>
                <a:rPr lang="en-US" sz="3600" dirty="0" err="1" smtClean="0"/>
                <a:t>c</a:t>
              </a:r>
              <a:endParaRPr lang="en-US" sz="3600" dirty="0"/>
            </a:p>
          </p:txBody>
        </p:sp>
        <p:sp>
          <p:nvSpPr>
            <p:cNvPr id="13" name="Rectangle 12"/>
            <p:cNvSpPr/>
            <p:nvPr/>
          </p:nvSpPr>
          <p:spPr>
            <a:xfrm>
              <a:off x="2590800" y="4278868"/>
              <a:ext cx="589712" cy="369332"/>
            </a:xfrm>
            <a:prstGeom prst="rect">
              <a:avLst/>
            </a:prstGeom>
          </p:spPr>
          <p:txBody>
            <a:bodyPr wrap="none">
              <a:spAutoFit/>
            </a:bodyPr>
            <a:lstStyle/>
            <a:p>
              <a:r>
                <a:rPr lang="en-US" dirty="0" err="1" smtClean="0"/>
                <a:t>Enz</a:t>
              </a:r>
              <a:r>
                <a:rPr lang="en-US" baseline="-25000" dirty="0" err="1" smtClean="0"/>
                <a:t>X</a:t>
              </a:r>
              <a:endParaRPr lang="en-US" baseline="-25000" dirty="0"/>
            </a:p>
          </p:txBody>
        </p:sp>
      </p:grpSp>
      <p:grpSp>
        <p:nvGrpSpPr>
          <p:cNvPr id="15" name="Group 14"/>
          <p:cNvGrpSpPr/>
          <p:nvPr/>
        </p:nvGrpSpPr>
        <p:grpSpPr>
          <a:xfrm>
            <a:off x="533400" y="5486400"/>
            <a:ext cx="2586766" cy="863263"/>
            <a:chOff x="1600200" y="5421868"/>
            <a:chExt cx="2586766" cy="863263"/>
          </a:xfrm>
        </p:grpSpPr>
        <p:sp>
          <p:nvSpPr>
            <p:cNvPr id="10" name="TextBox 9"/>
            <p:cNvSpPr txBox="1"/>
            <p:nvPr/>
          </p:nvSpPr>
          <p:spPr>
            <a:xfrm>
              <a:off x="1600200" y="5638800"/>
              <a:ext cx="2586766" cy="646331"/>
            </a:xfrm>
            <a:prstGeom prst="rect">
              <a:avLst/>
            </a:prstGeom>
            <a:noFill/>
          </p:spPr>
          <p:txBody>
            <a:bodyPr wrap="none" rtlCol="0">
              <a:spAutoFit/>
            </a:bodyPr>
            <a:lstStyle/>
            <a:p>
              <a:r>
                <a:rPr lang="en-US" sz="3600" dirty="0" smtClean="0"/>
                <a:t>a’’ + </a:t>
              </a:r>
              <a:r>
                <a:rPr lang="en-US" sz="3600" dirty="0" err="1" smtClean="0"/>
                <a:t>b</a:t>
              </a:r>
              <a:r>
                <a:rPr lang="en-US" sz="3600" dirty="0" smtClean="0"/>
                <a:t>’’ → </a:t>
              </a:r>
              <a:r>
                <a:rPr lang="en-US" sz="3600" dirty="0" err="1" smtClean="0"/>
                <a:t>c</a:t>
              </a:r>
              <a:r>
                <a:rPr lang="en-US" sz="3600" dirty="0" smtClean="0"/>
                <a:t>’’</a:t>
              </a:r>
              <a:endParaRPr lang="en-US" sz="3600" dirty="0"/>
            </a:p>
          </p:txBody>
        </p:sp>
        <p:sp>
          <p:nvSpPr>
            <p:cNvPr id="14" name="Rectangle 13"/>
            <p:cNvSpPr/>
            <p:nvPr/>
          </p:nvSpPr>
          <p:spPr>
            <a:xfrm>
              <a:off x="3067888" y="5421868"/>
              <a:ext cx="589712" cy="369332"/>
            </a:xfrm>
            <a:prstGeom prst="rect">
              <a:avLst/>
            </a:prstGeom>
          </p:spPr>
          <p:txBody>
            <a:bodyPr wrap="none">
              <a:spAutoFit/>
            </a:bodyPr>
            <a:lstStyle/>
            <a:p>
              <a:r>
                <a:rPr lang="en-US" dirty="0" err="1" smtClean="0"/>
                <a:t>Enz</a:t>
              </a:r>
              <a:r>
                <a:rPr lang="en-US" baseline="-25000" dirty="0" err="1" smtClean="0"/>
                <a:t>Y</a:t>
              </a:r>
              <a:endParaRPr lang="en-US" baseline="-25000" dirty="0"/>
            </a:p>
          </p:txBody>
        </p:sp>
      </p:grpSp>
      <p:sp>
        <p:nvSpPr>
          <p:cNvPr id="19" name="TextBox 18"/>
          <p:cNvSpPr txBox="1"/>
          <p:nvPr/>
        </p:nvSpPr>
        <p:spPr>
          <a:xfrm>
            <a:off x="4419600" y="1824335"/>
            <a:ext cx="2667000" cy="461665"/>
          </a:xfrm>
          <a:prstGeom prst="rect">
            <a:avLst/>
          </a:prstGeom>
          <a:noFill/>
        </p:spPr>
        <p:txBody>
          <a:bodyPr wrap="square" rtlCol="0">
            <a:spAutoFit/>
          </a:bodyPr>
          <a:lstStyle/>
          <a:p>
            <a:pPr algn="ctr"/>
            <a:r>
              <a:rPr lang="en-US" sz="2400" dirty="0" smtClean="0">
                <a:solidFill>
                  <a:schemeClr val="tx2">
                    <a:lumMod val="60000"/>
                    <a:lumOff val="40000"/>
                  </a:schemeClr>
                </a:solidFill>
              </a:rPr>
              <a:t>(lets say known)</a:t>
            </a:r>
            <a:endParaRPr lang="en-US" sz="2400" dirty="0">
              <a:solidFill>
                <a:schemeClr val="tx2">
                  <a:lumMod val="60000"/>
                  <a:lumOff val="40000"/>
                </a:schemeClr>
              </a:solidFill>
            </a:endParaRPr>
          </a:p>
        </p:txBody>
      </p:sp>
      <p:sp>
        <p:nvSpPr>
          <p:cNvPr id="20" name="TextBox 19"/>
          <p:cNvSpPr txBox="1"/>
          <p:nvPr/>
        </p:nvSpPr>
        <p:spPr>
          <a:xfrm>
            <a:off x="3276600" y="3119735"/>
            <a:ext cx="2667000" cy="461665"/>
          </a:xfrm>
          <a:prstGeom prst="rect">
            <a:avLst/>
          </a:prstGeom>
          <a:noFill/>
        </p:spPr>
        <p:txBody>
          <a:bodyPr wrap="square" rtlCol="0">
            <a:spAutoFit/>
          </a:bodyPr>
          <a:lstStyle/>
          <a:p>
            <a:r>
              <a:rPr lang="en-US" sz="2400" dirty="0" smtClean="0"/>
              <a:t>Reverse</a:t>
            </a:r>
            <a:endParaRPr lang="en-US" sz="2400" dirty="0"/>
          </a:p>
        </p:txBody>
      </p:sp>
      <p:sp>
        <p:nvSpPr>
          <p:cNvPr id="21" name="TextBox 20"/>
          <p:cNvSpPr txBox="1"/>
          <p:nvPr/>
        </p:nvSpPr>
        <p:spPr>
          <a:xfrm>
            <a:off x="3276600" y="4491335"/>
            <a:ext cx="2667000" cy="461665"/>
          </a:xfrm>
          <a:prstGeom prst="rect">
            <a:avLst/>
          </a:prstGeom>
          <a:noFill/>
        </p:spPr>
        <p:txBody>
          <a:bodyPr wrap="square" rtlCol="0">
            <a:spAutoFit/>
          </a:bodyPr>
          <a:lstStyle/>
          <a:p>
            <a:r>
              <a:rPr lang="en-US" sz="2400" dirty="0" smtClean="0"/>
              <a:t>Unnatural substrate</a:t>
            </a:r>
            <a:endParaRPr lang="en-US" sz="2400" dirty="0"/>
          </a:p>
        </p:txBody>
      </p:sp>
      <p:sp>
        <p:nvSpPr>
          <p:cNvPr id="22" name="TextBox 21"/>
          <p:cNvSpPr txBox="1"/>
          <p:nvPr/>
        </p:nvSpPr>
        <p:spPr>
          <a:xfrm>
            <a:off x="3276600" y="5786735"/>
            <a:ext cx="3124200" cy="461665"/>
          </a:xfrm>
          <a:prstGeom prst="rect">
            <a:avLst/>
          </a:prstGeom>
          <a:noFill/>
        </p:spPr>
        <p:txBody>
          <a:bodyPr wrap="square" rtlCol="0">
            <a:spAutoFit/>
          </a:bodyPr>
          <a:lstStyle/>
          <a:p>
            <a:r>
              <a:rPr lang="en-US" sz="2400" dirty="0" smtClean="0"/>
              <a:t>Alternative sequence</a:t>
            </a:r>
            <a:endParaRPr lang="en-US" sz="2400" dirty="0"/>
          </a:p>
        </p:txBody>
      </p:sp>
      <p:sp>
        <p:nvSpPr>
          <p:cNvPr id="23" name="TextBox 22"/>
          <p:cNvSpPr txBox="1"/>
          <p:nvPr/>
        </p:nvSpPr>
        <p:spPr>
          <a:xfrm>
            <a:off x="6324600" y="3505200"/>
            <a:ext cx="2667000" cy="2308324"/>
          </a:xfrm>
          <a:prstGeom prst="rect">
            <a:avLst/>
          </a:prstGeom>
          <a:noFill/>
        </p:spPr>
        <p:txBody>
          <a:bodyPr wrap="square" rtlCol="0">
            <a:spAutoFit/>
          </a:bodyPr>
          <a:lstStyle/>
          <a:p>
            <a:pPr algn="ctr"/>
            <a:r>
              <a:rPr lang="en-US" sz="2400" dirty="0" smtClean="0">
                <a:solidFill>
                  <a:srgbClr val="008000"/>
                </a:solidFill>
              </a:rPr>
              <a:t>Machine learning algorithm for evaluation the relation ((</a:t>
            </a:r>
            <a:r>
              <a:rPr lang="en-US" sz="2400" dirty="0" err="1" smtClean="0">
                <a:solidFill>
                  <a:srgbClr val="008000"/>
                </a:solidFill>
              </a:rPr>
              <a:t>a,b,c,dir,Enz</a:t>
            </a:r>
            <a:r>
              <a:rPr lang="en-US" sz="2400" baseline="-25000" dirty="0" err="1" smtClean="0">
                <a:solidFill>
                  <a:srgbClr val="008000"/>
                </a:solidFill>
              </a:rPr>
              <a:t>X</a:t>
            </a:r>
            <a:r>
              <a:rPr lang="en-US" sz="2400" dirty="0" smtClean="0">
                <a:solidFill>
                  <a:srgbClr val="008000"/>
                </a:solidFill>
              </a:rPr>
              <a:t>), (</a:t>
            </a:r>
            <a:r>
              <a:rPr lang="en-US" sz="2400" dirty="0" err="1" smtClean="0">
                <a:solidFill>
                  <a:srgbClr val="008000"/>
                </a:solidFill>
              </a:rPr>
              <a:t>a’,b’,c’,dir,Enz</a:t>
            </a:r>
            <a:r>
              <a:rPr lang="en-US" sz="2400" baseline="-25000" dirty="0" err="1" smtClean="0">
                <a:solidFill>
                  <a:srgbClr val="008000"/>
                </a:solidFill>
              </a:rPr>
              <a:t>Y</a:t>
            </a:r>
            <a:r>
              <a:rPr lang="en-US" sz="2400" dirty="0" smtClean="0">
                <a:solidFill>
                  <a:srgbClr val="008000"/>
                </a:solidFill>
              </a:rPr>
              <a:t>))</a:t>
            </a:r>
            <a:endParaRPr lang="en-US" sz="2400" baseline="-25000" dirty="0">
              <a:solidFill>
                <a:srgbClr val="008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36</a:t>
            </a:fld>
            <a:endParaRPr lang="en-US" dirty="0"/>
          </a:p>
        </p:txBody>
      </p:sp>
      <p:sp>
        <p:nvSpPr>
          <p:cNvPr id="9" name="TextBox 4"/>
          <p:cNvSpPr txBox="1">
            <a:spLocks noChangeArrowheads="1"/>
          </p:cNvSpPr>
          <p:nvPr/>
        </p:nvSpPr>
        <p:spPr bwMode="auto">
          <a:xfrm>
            <a:off x="1371600" y="2459504"/>
            <a:ext cx="6400800" cy="1938992"/>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Intelligent, selective amnesia gives you predictive powers</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 name="Right Triangle 29"/>
          <p:cNvSpPr/>
          <p:nvPr/>
        </p:nvSpPr>
        <p:spPr>
          <a:xfrm rot="10800000">
            <a:off x="762000" y="2133600"/>
            <a:ext cx="7543800" cy="4419600"/>
          </a:xfrm>
          <a:prstGeom prst="r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762000" y="2133600"/>
            <a:ext cx="7543800" cy="4419600"/>
          </a:xfrm>
          <a:prstGeom prst="rtTriangl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normAutofit/>
          </a:bodyPr>
          <a:lstStyle/>
          <a:p>
            <a:r>
              <a:rPr lang="en-US" dirty="0" smtClean="0"/>
              <a:t>Forget first, then remember</a:t>
            </a:r>
            <a:endParaRPr lang="en-US" dirty="0"/>
          </a:p>
        </p:txBody>
      </p:sp>
      <p:sp>
        <p:nvSpPr>
          <p:cNvPr id="4" name="Slide Number Placeholder 3"/>
          <p:cNvSpPr>
            <a:spLocks noGrp="1"/>
          </p:cNvSpPr>
          <p:nvPr>
            <p:ph type="sldNum" sz="quarter" idx="12"/>
          </p:nvPr>
        </p:nvSpPr>
        <p:spPr>
          <a:xfrm>
            <a:off x="6705600" y="6356350"/>
            <a:ext cx="2133600" cy="365125"/>
          </a:xfrm>
        </p:spPr>
        <p:txBody>
          <a:bodyPr/>
          <a:lstStyle/>
          <a:p>
            <a:fld id="{64DE4CB8-7C65-4D34-B79E-0A57382FA4D9}" type="slidenum">
              <a:rPr lang="en-US" smtClean="0"/>
              <a:pPr/>
              <a:t>37</a:t>
            </a:fld>
            <a:endParaRPr lang="en-US" dirty="0"/>
          </a:p>
        </p:txBody>
      </p:sp>
      <p:sp>
        <p:nvSpPr>
          <p:cNvPr id="8" name="TextBox 7"/>
          <p:cNvSpPr txBox="1"/>
          <p:nvPr/>
        </p:nvSpPr>
        <p:spPr>
          <a:xfrm>
            <a:off x="5715000" y="1411069"/>
            <a:ext cx="1908921" cy="646331"/>
          </a:xfrm>
          <a:prstGeom prst="rect">
            <a:avLst/>
          </a:prstGeom>
          <a:noFill/>
        </p:spPr>
        <p:txBody>
          <a:bodyPr wrap="none" rtlCol="0">
            <a:spAutoFit/>
          </a:bodyPr>
          <a:lstStyle/>
          <a:p>
            <a:r>
              <a:rPr lang="en-US" sz="3600" dirty="0" smtClean="0">
                <a:solidFill>
                  <a:srgbClr val="558ED5"/>
                </a:solidFill>
              </a:rPr>
              <a:t>a + </a:t>
            </a:r>
            <a:r>
              <a:rPr lang="en-US" sz="3600" dirty="0" err="1" smtClean="0">
                <a:solidFill>
                  <a:srgbClr val="558ED5"/>
                </a:solidFill>
              </a:rPr>
              <a:t>b</a:t>
            </a:r>
            <a:r>
              <a:rPr lang="en-US" sz="3600" dirty="0" smtClean="0">
                <a:solidFill>
                  <a:srgbClr val="558ED5"/>
                </a:solidFill>
              </a:rPr>
              <a:t> → </a:t>
            </a:r>
            <a:r>
              <a:rPr lang="en-US" sz="3600" dirty="0" err="1" smtClean="0">
                <a:solidFill>
                  <a:srgbClr val="558ED5"/>
                </a:solidFill>
              </a:rPr>
              <a:t>c</a:t>
            </a:r>
            <a:endParaRPr lang="en-US" sz="3600" dirty="0">
              <a:solidFill>
                <a:srgbClr val="558ED5"/>
              </a:solidFill>
            </a:endParaRPr>
          </a:p>
        </p:txBody>
      </p:sp>
      <p:sp>
        <p:nvSpPr>
          <p:cNvPr id="11" name="Rectangle 10"/>
          <p:cNvSpPr/>
          <p:nvPr/>
        </p:nvSpPr>
        <p:spPr>
          <a:xfrm>
            <a:off x="6705600" y="1182469"/>
            <a:ext cx="589712" cy="369332"/>
          </a:xfrm>
          <a:prstGeom prst="rect">
            <a:avLst/>
          </a:prstGeom>
        </p:spPr>
        <p:txBody>
          <a:bodyPr wrap="none">
            <a:spAutoFit/>
          </a:bodyPr>
          <a:lstStyle/>
          <a:p>
            <a:r>
              <a:rPr lang="en-US" dirty="0" err="1" smtClean="0">
                <a:solidFill>
                  <a:srgbClr val="558ED5"/>
                </a:solidFill>
              </a:rPr>
              <a:t>Enz</a:t>
            </a:r>
            <a:r>
              <a:rPr lang="en-US" baseline="-25000" dirty="0" err="1" smtClean="0">
                <a:solidFill>
                  <a:srgbClr val="558ED5"/>
                </a:solidFill>
              </a:rPr>
              <a:t>X</a:t>
            </a:r>
            <a:endParaRPr lang="en-US" baseline="-25000" dirty="0">
              <a:solidFill>
                <a:srgbClr val="558ED5"/>
              </a:solidFill>
            </a:endParaRPr>
          </a:p>
        </p:txBody>
      </p:sp>
      <p:sp>
        <p:nvSpPr>
          <p:cNvPr id="19" name="TextBox 18"/>
          <p:cNvSpPr txBox="1"/>
          <p:nvPr/>
        </p:nvSpPr>
        <p:spPr>
          <a:xfrm>
            <a:off x="7471521" y="1610380"/>
            <a:ext cx="1828800" cy="523220"/>
          </a:xfrm>
          <a:prstGeom prst="rect">
            <a:avLst/>
          </a:prstGeom>
          <a:noFill/>
        </p:spPr>
        <p:txBody>
          <a:bodyPr wrap="square" rtlCol="0">
            <a:spAutoFit/>
          </a:bodyPr>
          <a:lstStyle/>
          <a:p>
            <a:pPr algn="ctr"/>
            <a:r>
              <a:rPr lang="en-US" sz="1400" dirty="0" smtClean="0">
                <a:solidFill>
                  <a:schemeClr val="tx2">
                    <a:lumMod val="60000"/>
                    <a:lumOff val="40000"/>
                  </a:schemeClr>
                </a:solidFill>
              </a:rPr>
              <a:t>(precisely observed enzymatic reaction)</a:t>
            </a:r>
            <a:endParaRPr lang="en-US" sz="1400" dirty="0">
              <a:solidFill>
                <a:schemeClr val="tx2">
                  <a:lumMod val="60000"/>
                  <a:lumOff val="40000"/>
                </a:schemeClr>
              </a:solidFill>
            </a:endParaRPr>
          </a:p>
        </p:txBody>
      </p:sp>
      <p:sp>
        <p:nvSpPr>
          <p:cNvPr id="23" name="TextBox 22"/>
          <p:cNvSpPr txBox="1"/>
          <p:nvPr/>
        </p:nvSpPr>
        <p:spPr>
          <a:xfrm>
            <a:off x="6477000" y="2052935"/>
            <a:ext cx="2667000" cy="461665"/>
          </a:xfrm>
          <a:prstGeom prst="rect">
            <a:avLst/>
          </a:prstGeom>
          <a:noFill/>
        </p:spPr>
        <p:txBody>
          <a:bodyPr wrap="square" rtlCol="0">
            <a:spAutoFit/>
          </a:bodyPr>
          <a:lstStyle/>
          <a:p>
            <a:pPr algn="ctr"/>
            <a:r>
              <a:rPr lang="en-US" sz="2400" dirty="0" smtClean="0">
                <a:solidFill>
                  <a:srgbClr val="008000"/>
                </a:solidFill>
              </a:rPr>
              <a:t>Forget</a:t>
            </a:r>
            <a:endParaRPr lang="en-US" sz="2400" baseline="-25000" dirty="0">
              <a:solidFill>
                <a:srgbClr val="008000"/>
              </a:solidFill>
            </a:endParaRPr>
          </a:p>
        </p:txBody>
      </p:sp>
      <p:sp>
        <p:nvSpPr>
          <p:cNvPr id="24" name="TextBox 23"/>
          <p:cNvSpPr txBox="1"/>
          <p:nvPr/>
        </p:nvSpPr>
        <p:spPr>
          <a:xfrm>
            <a:off x="228600" y="6091535"/>
            <a:ext cx="2667000" cy="461665"/>
          </a:xfrm>
          <a:prstGeom prst="rect">
            <a:avLst/>
          </a:prstGeom>
          <a:noFill/>
        </p:spPr>
        <p:txBody>
          <a:bodyPr wrap="square" rtlCol="0">
            <a:spAutoFit/>
          </a:bodyPr>
          <a:lstStyle/>
          <a:p>
            <a:pPr algn="ctr"/>
            <a:r>
              <a:rPr lang="en-US" sz="2400" dirty="0" smtClean="0">
                <a:solidFill>
                  <a:schemeClr val="accent6">
                    <a:lumMod val="50000"/>
                  </a:schemeClr>
                </a:solidFill>
              </a:rPr>
              <a:t>Remember</a:t>
            </a:r>
            <a:endParaRPr lang="en-US" sz="2400" baseline="-25000" dirty="0">
              <a:solidFill>
                <a:schemeClr val="accent6">
                  <a:lumMod val="50000"/>
                </a:schemeClr>
              </a:solidFill>
            </a:endParaRPr>
          </a:p>
        </p:txBody>
      </p:sp>
      <p:sp>
        <p:nvSpPr>
          <p:cNvPr id="32" name="Down Arrow 31"/>
          <p:cNvSpPr/>
          <p:nvPr/>
        </p:nvSpPr>
        <p:spPr>
          <a:xfrm flipV="1">
            <a:off x="304800" y="2743200"/>
            <a:ext cx="457200" cy="3200400"/>
          </a:xfrm>
          <a:prstGeom prst="downArrow">
            <a:avLst/>
          </a:prstGeom>
          <a:solidFill>
            <a:srgbClr val="E46C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p:cNvSpPr/>
          <p:nvPr/>
        </p:nvSpPr>
        <p:spPr>
          <a:xfrm>
            <a:off x="8305800" y="2590800"/>
            <a:ext cx="457200" cy="3505200"/>
          </a:xfrm>
          <a:prstGeom prst="down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793507" y="1411069"/>
            <a:ext cx="2254493" cy="646331"/>
          </a:xfrm>
          <a:prstGeom prst="rect">
            <a:avLst/>
          </a:prstGeom>
          <a:noFill/>
        </p:spPr>
        <p:txBody>
          <a:bodyPr wrap="none" rtlCol="0">
            <a:spAutoFit/>
          </a:bodyPr>
          <a:lstStyle/>
          <a:p>
            <a:r>
              <a:rPr lang="en-US" sz="3600" dirty="0" smtClean="0">
                <a:solidFill>
                  <a:srgbClr val="558ED5"/>
                </a:solidFill>
              </a:rPr>
              <a:t>a’ + </a:t>
            </a:r>
            <a:r>
              <a:rPr lang="en-US" sz="3600" dirty="0" err="1" smtClean="0">
                <a:solidFill>
                  <a:srgbClr val="558ED5"/>
                </a:solidFill>
              </a:rPr>
              <a:t>b</a:t>
            </a:r>
            <a:r>
              <a:rPr lang="en-US" sz="3600" dirty="0" smtClean="0">
                <a:solidFill>
                  <a:srgbClr val="558ED5"/>
                </a:solidFill>
              </a:rPr>
              <a:t>’ → </a:t>
            </a:r>
            <a:r>
              <a:rPr lang="en-US" sz="3600" dirty="0" err="1" smtClean="0">
                <a:solidFill>
                  <a:srgbClr val="558ED5"/>
                </a:solidFill>
              </a:rPr>
              <a:t>c</a:t>
            </a:r>
            <a:r>
              <a:rPr lang="en-US" sz="3600" dirty="0" smtClean="0">
                <a:solidFill>
                  <a:srgbClr val="558ED5"/>
                </a:solidFill>
              </a:rPr>
              <a:t>’</a:t>
            </a:r>
            <a:endParaRPr lang="en-US" sz="3600" dirty="0">
              <a:solidFill>
                <a:srgbClr val="558ED5"/>
              </a:solidFill>
            </a:endParaRPr>
          </a:p>
        </p:txBody>
      </p:sp>
      <p:sp>
        <p:nvSpPr>
          <p:cNvPr id="35" name="TextBox 34"/>
          <p:cNvSpPr txBox="1"/>
          <p:nvPr/>
        </p:nvSpPr>
        <p:spPr>
          <a:xfrm>
            <a:off x="-76200" y="1610380"/>
            <a:ext cx="990600" cy="523220"/>
          </a:xfrm>
          <a:prstGeom prst="rect">
            <a:avLst/>
          </a:prstGeom>
          <a:noFill/>
        </p:spPr>
        <p:txBody>
          <a:bodyPr wrap="square" rtlCol="0">
            <a:spAutoFit/>
          </a:bodyPr>
          <a:lstStyle/>
          <a:p>
            <a:pPr algn="ctr"/>
            <a:r>
              <a:rPr lang="en-US" sz="1400" dirty="0" smtClean="0">
                <a:solidFill>
                  <a:schemeClr val="tx2">
                    <a:lumMod val="60000"/>
                    <a:lumOff val="40000"/>
                  </a:schemeClr>
                </a:solidFill>
              </a:rPr>
              <a:t>(predicted enzyme)</a:t>
            </a:r>
            <a:endParaRPr lang="en-US" sz="1400" dirty="0">
              <a:solidFill>
                <a:schemeClr val="tx2">
                  <a:lumMod val="60000"/>
                  <a:lumOff val="40000"/>
                </a:schemeClr>
              </a:solidFill>
            </a:endParaRPr>
          </a:p>
        </p:txBody>
      </p:sp>
      <p:sp>
        <p:nvSpPr>
          <p:cNvPr id="36" name="Rectangle 35"/>
          <p:cNvSpPr/>
          <p:nvPr/>
        </p:nvSpPr>
        <p:spPr>
          <a:xfrm>
            <a:off x="2012707" y="1182469"/>
            <a:ext cx="776512" cy="369332"/>
          </a:xfrm>
          <a:prstGeom prst="rect">
            <a:avLst/>
          </a:prstGeom>
        </p:spPr>
        <p:txBody>
          <a:bodyPr wrap="none">
            <a:spAutoFit/>
          </a:bodyPr>
          <a:lstStyle/>
          <a:p>
            <a:r>
              <a:rPr lang="en-US" dirty="0" err="1" smtClean="0">
                <a:solidFill>
                  <a:srgbClr val="558ED5"/>
                </a:solidFill>
              </a:rPr>
              <a:t>Enz</a:t>
            </a:r>
            <a:r>
              <a:rPr lang="en-US" baseline="-25000" dirty="0" err="1" smtClean="0">
                <a:solidFill>
                  <a:srgbClr val="558ED5"/>
                </a:solidFill>
              </a:rPr>
              <a:t>new</a:t>
            </a:r>
            <a:endParaRPr lang="en-US" baseline="-25000" dirty="0">
              <a:solidFill>
                <a:srgbClr val="558ED5"/>
              </a:solidFill>
            </a:endParaRPr>
          </a:p>
        </p:txBody>
      </p:sp>
      <p:sp>
        <p:nvSpPr>
          <p:cNvPr id="37" name="U-Turn Arrow 36"/>
          <p:cNvSpPr/>
          <p:nvPr/>
        </p:nvSpPr>
        <p:spPr>
          <a:xfrm rot="10800000">
            <a:off x="1524001" y="2285999"/>
            <a:ext cx="5638800" cy="3733800"/>
          </a:xfrm>
          <a:prstGeom prst="uturnArrow">
            <a:avLst>
              <a:gd name="adj1" fmla="val 25000"/>
              <a:gd name="adj2" fmla="val 25000"/>
              <a:gd name="adj3" fmla="val 25000"/>
              <a:gd name="adj4" fmla="val 43750"/>
              <a:gd name="adj5" fmla="val 100000"/>
            </a:avLst>
          </a:prstGeom>
          <a:gradFill flip="none" rotWithShape="1">
            <a:gsLst>
              <a:gs pos="0">
                <a:schemeClr val="accent1">
                  <a:tint val="100000"/>
                  <a:shade val="100000"/>
                  <a:satMod val="130000"/>
                  <a:alpha val="20000"/>
                </a:schemeClr>
              </a:gs>
              <a:gs pos="100000">
                <a:schemeClr val="accent1">
                  <a:tint val="50000"/>
                  <a:shade val="100000"/>
                  <a:satMod val="350000"/>
                  <a:alpha val="20000"/>
                </a:schemeClr>
              </a:gs>
            </a:gsLst>
            <a:lin ang="16200000" scaled="0"/>
            <a:tileRect/>
          </a:gradFill>
          <a:ln>
            <a:solidFill>
              <a:schemeClr val="accent1">
                <a:alpha val="4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3200400" y="2590800"/>
            <a:ext cx="2667000" cy="461665"/>
          </a:xfrm>
          <a:prstGeom prst="rect">
            <a:avLst/>
          </a:prstGeom>
          <a:noFill/>
        </p:spPr>
        <p:txBody>
          <a:bodyPr wrap="square" rtlCol="0">
            <a:spAutoFit/>
          </a:bodyPr>
          <a:lstStyle/>
          <a:p>
            <a:pPr algn="ctr"/>
            <a:r>
              <a:rPr lang="en-US" sz="2400" dirty="0" smtClean="0"/>
              <a:t>Kinetics</a:t>
            </a:r>
            <a:endParaRPr lang="en-US" sz="2400" dirty="0"/>
          </a:p>
        </p:txBody>
      </p:sp>
      <p:sp>
        <p:nvSpPr>
          <p:cNvPr id="21" name="TextBox 20"/>
          <p:cNvSpPr txBox="1"/>
          <p:nvPr/>
        </p:nvSpPr>
        <p:spPr>
          <a:xfrm>
            <a:off x="3200400" y="3199507"/>
            <a:ext cx="2667000" cy="461665"/>
          </a:xfrm>
          <a:prstGeom prst="rect">
            <a:avLst/>
          </a:prstGeom>
          <a:noFill/>
        </p:spPr>
        <p:txBody>
          <a:bodyPr wrap="square" rtlCol="0">
            <a:spAutoFit/>
          </a:bodyPr>
          <a:lstStyle/>
          <a:p>
            <a:pPr algn="ctr"/>
            <a:r>
              <a:rPr lang="en-US" sz="2400" dirty="0" smtClean="0"/>
              <a:t>Stereochemistry</a:t>
            </a:r>
            <a:endParaRPr lang="en-US" sz="2400" dirty="0"/>
          </a:p>
        </p:txBody>
      </p:sp>
      <p:sp>
        <p:nvSpPr>
          <p:cNvPr id="22" name="TextBox 21"/>
          <p:cNvSpPr txBox="1"/>
          <p:nvPr/>
        </p:nvSpPr>
        <p:spPr>
          <a:xfrm>
            <a:off x="3543300" y="3808214"/>
            <a:ext cx="1981200" cy="461665"/>
          </a:xfrm>
          <a:prstGeom prst="rect">
            <a:avLst/>
          </a:prstGeom>
          <a:noFill/>
        </p:spPr>
        <p:txBody>
          <a:bodyPr wrap="square" rtlCol="0">
            <a:spAutoFit/>
          </a:bodyPr>
          <a:lstStyle/>
          <a:p>
            <a:pPr algn="ctr"/>
            <a:r>
              <a:rPr lang="en-US" sz="2400" dirty="0" smtClean="0"/>
              <a:t>Reversibility</a:t>
            </a:r>
            <a:endParaRPr lang="en-US" sz="2400" dirty="0"/>
          </a:p>
        </p:txBody>
      </p:sp>
      <p:sp>
        <p:nvSpPr>
          <p:cNvPr id="25" name="TextBox 24"/>
          <p:cNvSpPr txBox="1"/>
          <p:nvPr/>
        </p:nvSpPr>
        <p:spPr>
          <a:xfrm>
            <a:off x="3162300" y="4416921"/>
            <a:ext cx="2743200" cy="461665"/>
          </a:xfrm>
          <a:prstGeom prst="rect">
            <a:avLst/>
          </a:prstGeom>
          <a:noFill/>
        </p:spPr>
        <p:txBody>
          <a:bodyPr wrap="square" rtlCol="0">
            <a:spAutoFit/>
          </a:bodyPr>
          <a:lstStyle/>
          <a:p>
            <a:pPr algn="ctr"/>
            <a:r>
              <a:rPr lang="en-US" sz="2400" dirty="0" smtClean="0"/>
              <a:t>Substrate specificity</a:t>
            </a:r>
            <a:endParaRPr lang="en-US" sz="2400" dirty="0"/>
          </a:p>
        </p:txBody>
      </p:sp>
      <p:sp>
        <p:nvSpPr>
          <p:cNvPr id="26" name="TextBox 25"/>
          <p:cNvSpPr txBox="1"/>
          <p:nvPr/>
        </p:nvSpPr>
        <p:spPr>
          <a:xfrm>
            <a:off x="3276600" y="5025628"/>
            <a:ext cx="2514600" cy="461665"/>
          </a:xfrm>
          <a:prstGeom prst="rect">
            <a:avLst/>
          </a:prstGeom>
          <a:noFill/>
        </p:spPr>
        <p:txBody>
          <a:bodyPr wrap="square" rtlCol="0">
            <a:spAutoFit/>
          </a:bodyPr>
          <a:lstStyle/>
          <a:p>
            <a:pPr algn="ctr"/>
            <a:r>
              <a:rPr lang="en-US" sz="2400" dirty="0" smtClean="0"/>
              <a:t>Atom electronics</a:t>
            </a:r>
            <a:endParaRPr lang="en-US" sz="2400" dirty="0"/>
          </a:p>
        </p:txBody>
      </p:sp>
      <p:sp>
        <p:nvSpPr>
          <p:cNvPr id="27" name="TextBox 26"/>
          <p:cNvSpPr txBox="1"/>
          <p:nvPr/>
        </p:nvSpPr>
        <p:spPr>
          <a:xfrm>
            <a:off x="2895600" y="5634335"/>
            <a:ext cx="3276600" cy="461665"/>
          </a:xfrm>
          <a:prstGeom prst="rect">
            <a:avLst/>
          </a:prstGeom>
          <a:noFill/>
        </p:spPr>
        <p:txBody>
          <a:bodyPr wrap="square" rtlCol="0">
            <a:spAutoFit/>
          </a:bodyPr>
          <a:lstStyle/>
          <a:p>
            <a:pPr algn="ctr"/>
            <a:r>
              <a:rPr lang="en-US" sz="2400" dirty="0" smtClean="0"/>
              <a:t>Electron sharing (bonds)</a:t>
            </a:r>
            <a:endParaRPr lang="en-US"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38</a:t>
            </a:fld>
            <a:endParaRPr lang="en-US" dirty="0"/>
          </a:p>
        </p:txBody>
      </p:sp>
      <p:sp>
        <p:nvSpPr>
          <p:cNvPr id="9" name="TextBox 4"/>
          <p:cNvSpPr txBox="1">
            <a:spLocks noChangeArrowheads="1"/>
          </p:cNvSpPr>
          <p:nvPr/>
        </p:nvSpPr>
        <p:spPr bwMode="auto">
          <a:xfrm>
            <a:off x="1371600" y="2151727"/>
            <a:ext cx="6400800" cy="2554545"/>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You are only utilizing 13.76% of your potential without the Act </a:t>
            </a:r>
            <a:r>
              <a:rPr lang="en-US" sz="4000" b="1" i="1" dirty="0" smtClean="0">
                <a:latin typeface="Arial Bold"/>
                <a:cs typeface="Arial Bold"/>
              </a:rPr>
              <a:t>crystal ball</a:t>
            </a:r>
            <a:r>
              <a:rPr lang="en-US" sz="4000" b="1" dirty="0" smtClean="0">
                <a:latin typeface="Arial Bold"/>
                <a:cs typeface="Arial Bold"/>
              </a:rPr>
              <a:t> (reaction operators)</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descr="nw.png"/>
          <p:cNvPicPr>
            <a:picLocks noChangeAspect="1"/>
          </p:cNvPicPr>
          <p:nvPr/>
        </p:nvPicPr>
        <p:blipFill>
          <a:blip r:embed="rId3"/>
          <a:stretch>
            <a:fillRect/>
          </a:stretch>
        </p:blipFill>
        <p:spPr>
          <a:xfrm>
            <a:off x="0" y="936625"/>
            <a:ext cx="9144000" cy="5006975"/>
          </a:xfrm>
          <a:prstGeom prst="rect">
            <a:avLst/>
          </a:prstGeom>
        </p:spPr>
      </p:pic>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39</a:t>
            </a:fld>
            <a:endParaRPr lang="en-US" dirty="0"/>
          </a:p>
        </p:txBody>
      </p:sp>
      <p:sp>
        <p:nvSpPr>
          <p:cNvPr id="8" name="Rectangle 7"/>
          <p:cNvSpPr/>
          <p:nvPr/>
        </p:nvSpPr>
        <p:spPr>
          <a:xfrm>
            <a:off x="7696200" y="2362200"/>
            <a:ext cx="304800" cy="3048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743200" y="838200"/>
            <a:ext cx="5830163" cy="5398532"/>
            <a:chOff x="2743200" y="838200"/>
            <a:chExt cx="5830163" cy="5398532"/>
          </a:xfrm>
        </p:grpSpPr>
        <p:sp>
          <p:nvSpPr>
            <p:cNvPr id="6" name="Freeform 5"/>
            <p:cNvSpPr/>
            <p:nvPr/>
          </p:nvSpPr>
          <p:spPr>
            <a:xfrm flipH="1">
              <a:off x="6629400" y="838200"/>
              <a:ext cx="304800" cy="4864100"/>
            </a:xfrm>
            <a:custGeom>
              <a:avLst/>
              <a:gdLst>
                <a:gd name="connsiteX0" fmla="*/ 50800 w 618067"/>
                <a:gd name="connsiteY0" fmla="*/ 0 h 4864100"/>
                <a:gd name="connsiteX1" fmla="*/ 609600 w 618067"/>
                <a:gd name="connsiteY1" fmla="*/ 2438400 h 4864100"/>
                <a:gd name="connsiteX2" fmla="*/ 0 w 618067"/>
                <a:gd name="connsiteY2" fmla="*/ 4864100 h 4864100"/>
              </a:gdLst>
              <a:ahLst/>
              <a:cxnLst>
                <a:cxn ang="0">
                  <a:pos x="connsiteX0" y="connsiteY0"/>
                </a:cxn>
                <a:cxn ang="0">
                  <a:pos x="connsiteX1" y="connsiteY1"/>
                </a:cxn>
                <a:cxn ang="0">
                  <a:pos x="connsiteX2" y="connsiteY2"/>
                </a:cxn>
              </a:cxnLst>
              <a:rect l="l" t="t" r="r" b="b"/>
              <a:pathLst>
                <a:path w="618067" h="4864100">
                  <a:moveTo>
                    <a:pt x="50800" y="0"/>
                  </a:moveTo>
                  <a:cubicBezTo>
                    <a:pt x="334433" y="813858"/>
                    <a:pt x="618067" y="1627717"/>
                    <a:pt x="609600" y="2438400"/>
                  </a:cubicBezTo>
                  <a:cubicBezTo>
                    <a:pt x="601133" y="3249083"/>
                    <a:pt x="300566" y="4056591"/>
                    <a:pt x="0" y="4864100"/>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6248400" y="838200"/>
              <a:ext cx="304800" cy="4864100"/>
            </a:xfrm>
            <a:custGeom>
              <a:avLst/>
              <a:gdLst>
                <a:gd name="connsiteX0" fmla="*/ 50800 w 618067"/>
                <a:gd name="connsiteY0" fmla="*/ 0 h 4864100"/>
                <a:gd name="connsiteX1" fmla="*/ 609600 w 618067"/>
                <a:gd name="connsiteY1" fmla="*/ 2438400 h 4864100"/>
                <a:gd name="connsiteX2" fmla="*/ 0 w 618067"/>
                <a:gd name="connsiteY2" fmla="*/ 4864100 h 4864100"/>
              </a:gdLst>
              <a:ahLst/>
              <a:cxnLst>
                <a:cxn ang="0">
                  <a:pos x="connsiteX0" y="connsiteY0"/>
                </a:cxn>
                <a:cxn ang="0">
                  <a:pos x="connsiteX1" y="connsiteY1"/>
                </a:cxn>
                <a:cxn ang="0">
                  <a:pos x="connsiteX2" y="connsiteY2"/>
                </a:cxn>
              </a:cxnLst>
              <a:rect l="l" t="t" r="r" b="b"/>
              <a:pathLst>
                <a:path w="618067" h="4864100">
                  <a:moveTo>
                    <a:pt x="50800" y="0"/>
                  </a:moveTo>
                  <a:cubicBezTo>
                    <a:pt x="334433" y="813858"/>
                    <a:pt x="618067" y="1627717"/>
                    <a:pt x="609600" y="2438400"/>
                  </a:cubicBezTo>
                  <a:cubicBezTo>
                    <a:pt x="601133" y="3249083"/>
                    <a:pt x="300566" y="4056591"/>
                    <a:pt x="0" y="4864100"/>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5638800" y="5867400"/>
              <a:ext cx="1872853" cy="369332"/>
            </a:xfrm>
            <a:prstGeom prst="rect">
              <a:avLst/>
            </a:prstGeom>
            <a:noFill/>
          </p:spPr>
          <p:txBody>
            <a:bodyPr wrap="none" rtlCol="0">
              <a:spAutoFit/>
            </a:bodyPr>
            <a:lstStyle/>
            <a:p>
              <a:r>
                <a:rPr lang="en-US" dirty="0" smtClean="0"/>
                <a:t>The natural divide</a:t>
              </a:r>
              <a:endParaRPr lang="en-US" dirty="0"/>
            </a:p>
          </p:txBody>
        </p:sp>
        <p:sp>
          <p:nvSpPr>
            <p:cNvPr id="10" name="TextBox 9"/>
            <p:cNvSpPr txBox="1"/>
            <p:nvPr/>
          </p:nvSpPr>
          <p:spPr>
            <a:xfrm>
              <a:off x="2743200" y="5867400"/>
              <a:ext cx="877163" cy="369332"/>
            </a:xfrm>
            <a:prstGeom prst="rect">
              <a:avLst/>
            </a:prstGeom>
            <a:noFill/>
          </p:spPr>
          <p:txBody>
            <a:bodyPr wrap="none" rtlCol="0">
              <a:spAutoFit/>
            </a:bodyPr>
            <a:lstStyle/>
            <a:p>
              <a:r>
                <a:rPr lang="en-US" dirty="0" smtClean="0"/>
                <a:t>13.76%</a:t>
              </a:r>
              <a:endParaRPr lang="en-US" dirty="0"/>
            </a:p>
          </p:txBody>
        </p:sp>
        <p:sp>
          <p:nvSpPr>
            <p:cNvPr id="11" name="TextBox 10"/>
            <p:cNvSpPr txBox="1"/>
            <p:nvPr/>
          </p:nvSpPr>
          <p:spPr>
            <a:xfrm>
              <a:off x="7696200" y="5867400"/>
              <a:ext cx="877163" cy="369332"/>
            </a:xfrm>
            <a:prstGeom prst="rect">
              <a:avLst/>
            </a:prstGeom>
            <a:noFill/>
          </p:spPr>
          <p:txBody>
            <a:bodyPr wrap="none" rtlCol="0">
              <a:spAutoFit/>
            </a:bodyPr>
            <a:lstStyle/>
            <a:p>
              <a:r>
                <a:rPr lang="en-US" dirty="0" smtClean="0"/>
                <a:t>86.24%</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4</a:t>
            </a:fld>
            <a:endParaRPr lang="en-US" dirty="0"/>
          </a:p>
        </p:txBody>
      </p:sp>
      <p:sp>
        <p:nvSpPr>
          <p:cNvPr id="7" name="TextBox 4"/>
          <p:cNvSpPr txBox="1">
            <a:spLocks noChangeArrowheads="1"/>
          </p:cNvSpPr>
          <p:nvPr/>
        </p:nvSpPr>
        <p:spPr bwMode="auto">
          <a:xfrm>
            <a:off x="914400" y="2151727"/>
            <a:ext cx="7315200" cy="2554545"/>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I would have been a biochemist; had it been taught as a data mining algorithm</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1" name="Picture 30" descr="nw.png"/>
          <p:cNvPicPr>
            <a:picLocks noChangeAspect="1"/>
          </p:cNvPicPr>
          <p:nvPr/>
        </p:nvPicPr>
        <p:blipFill>
          <a:blip r:embed="rId3"/>
          <a:stretch>
            <a:fillRect/>
          </a:stretch>
        </p:blipFill>
        <p:spPr>
          <a:xfrm>
            <a:off x="0" y="936625"/>
            <a:ext cx="9144000" cy="5006975"/>
          </a:xfrm>
          <a:prstGeom prst="rect">
            <a:avLst/>
          </a:prstGeom>
        </p:spPr>
      </p:pic>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40</a:t>
            </a:fld>
            <a:endParaRPr lang="en-US" dirty="0"/>
          </a:p>
        </p:txBody>
      </p:sp>
      <p:sp>
        <p:nvSpPr>
          <p:cNvPr id="5" name="Rectangle 4"/>
          <p:cNvSpPr/>
          <p:nvPr/>
        </p:nvSpPr>
        <p:spPr>
          <a:xfrm>
            <a:off x="7696200" y="2362200"/>
            <a:ext cx="304800" cy="3048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489450" y="2486025"/>
            <a:ext cx="36576" cy="3657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670550" y="3384423"/>
            <a:ext cx="73152" cy="7315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4559300" y="2514600"/>
            <a:ext cx="3086100" cy="850900"/>
            <a:chOff x="4559300" y="2514600"/>
            <a:chExt cx="3086100" cy="850900"/>
          </a:xfrm>
        </p:grpSpPr>
        <p:sp>
          <p:nvSpPr>
            <p:cNvPr id="8" name="Freeform 7"/>
            <p:cNvSpPr/>
            <p:nvPr/>
          </p:nvSpPr>
          <p:spPr>
            <a:xfrm>
              <a:off x="4559300" y="2514600"/>
              <a:ext cx="3086100" cy="444500"/>
            </a:xfrm>
            <a:custGeom>
              <a:avLst/>
              <a:gdLst>
                <a:gd name="connsiteX0" fmla="*/ 0 w 3086100"/>
                <a:gd name="connsiteY0" fmla="*/ 0 h 444500"/>
                <a:gd name="connsiteX1" fmla="*/ 1790700 w 3086100"/>
                <a:gd name="connsiteY1" fmla="*/ 419100 h 444500"/>
                <a:gd name="connsiteX2" fmla="*/ 3086100 w 3086100"/>
                <a:gd name="connsiteY2" fmla="*/ 152400 h 444500"/>
              </a:gdLst>
              <a:ahLst/>
              <a:cxnLst>
                <a:cxn ang="0">
                  <a:pos x="connsiteX0" y="connsiteY0"/>
                </a:cxn>
                <a:cxn ang="0">
                  <a:pos x="connsiteX1" y="connsiteY1"/>
                </a:cxn>
                <a:cxn ang="0">
                  <a:pos x="connsiteX2" y="connsiteY2"/>
                </a:cxn>
              </a:cxnLst>
              <a:rect l="l" t="t" r="r" b="b"/>
              <a:pathLst>
                <a:path w="3086100" h="444500">
                  <a:moveTo>
                    <a:pt x="0" y="0"/>
                  </a:moveTo>
                  <a:cubicBezTo>
                    <a:pt x="638175" y="196850"/>
                    <a:pt x="1276350" y="393700"/>
                    <a:pt x="1790700" y="419100"/>
                  </a:cubicBezTo>
                  <a:cubicBezTo>
                    <a:pt x="2305050" y="444500"/>
                    <a:pt x="3086100" y="152400"/>
                    <a:pt x="3086100" y="152400"/>
                  </a:cubicBezTo>
                </a:path>
              </a:pathLst>
            </a:custGeom>
            <a:ln>
              <a:solidFill>
                <a:srgbClr val="FFFF00"/>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5803900" y="2921000"/>
              <a:ext cx="876300" cy="444500"/>
            </a:xfrm>
            <a:custGeom>
              <a:avLst/>
              <a:gdLst>
                <a:gd name="connsiteX0" fmla="*/ 0 w 876300"/>
                <a:gd name="connsiteY0" fmla="*/ 444500 h 444500"/>
                <a:gd name="connsiteX1" fmla="*/ 520700 w 876300"/>
                <a:gd name="connsiteY1" fmla="*/ 101600 h 444500"/>
                <a:gd name="connsiteX2" fmla="*/ 876300 w 876300"/>
                <a:gd name="connsiteY2" fmla="*/ 0 h 444500"/>
              </a:gdLst>
              <a:ahLst/>
              <a:cxnLst>
                <a:cxn ang="0">
                  <a:pos x="connsiteX0" y="connsiteY0"/>
                </a:cxn>
                <a:cxn ang="0">
                  <a:pos x="connsiteX1" y="connsiteY1"/>
                </a:cxn>
                <a:cxn ang="0">
                  <a:pos x="connsiteX2" y="connsiteY2"/>
                </a:cxn>
              </a:cxnLst>
              <a:rect l="l" t="t" r="r" b="b"/>
              <a:pathLst>
                <a:path w="876300" h="444500">
                  <a:moveTo>
                    <a:pt x="0" y="444500"/>
                  </a:moveTo>
                  <a:cubicBezTo>
                    <a:pt x="187325" y="310091"/>
                    <a:pt x="374650" y="175683"/>
                    <a:pt x="520700" y="101600"/>
                  </a:cubicBezTo>
                  <a:cubicBezTo>
                    <a:pt x="666750" y="27517"/>
                    <a:pt x="876300" y="0"/>
                    <a:pt x="876300" y="0"/>
                  </a:cubicBezTo>
                </a:path>
              </a:pathLst>
            </a:custGeom>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0" name="Group 29"/>
          <p:cNvGrpSpPr/>
          <p:nvPr/>
        </p:nvGrpSpPr>
        <p:grpSpPr>
          <a:xfrm>
            <a:off x="1447800" y="5257800"/>
            <a:ext cx="6629401" cy="1018401"/>
            <a:chOff x="1447800" y="5257800"/>
            <a:chExt cx="6629401" cy="1018401"/>
          </a:xfrm>
        </p:grpSpPr>
        <p:sp>
          <p:nvSpPr>
            <p:cNvPr id="10" name="TextBox 9"/>
            <p:cNvSpPr txBox="1"/>
            <p:nvPr/>
          </p:nvSpPr>
          <p:spPr>
            <a:xfrm>
              <a:off x="1447801" y="5257800"/>
              <a:ext cx="6629400" cy="646331"/>
            </a:xfrm>
            <a:prstGeom prst="rect">
              <a:avLst/>
            </a:prstGeom>
            <a:noFill/>
          </p:spPr>
          <p:txBody>
            <a:bodyPr wrap="square" rtlCol="0">
              <a:spAutoFit/>
            </a:bodyPr>
            <a:lstStyle/>
            <a:p>
              <a:r>
                <a:rPr lang="en-US" dirty="0" smtClean="0"/>
                <a:t>If you did it naively, it will take 180 compute hours for single substrate operators; and 180^2 for double, and …</a:t>
              </a:r>
              <a:endParaRPr lang="en-US" dirty="0"/>
            </a:p>
          </p:txBody>
        </p:sp>
        <p:sp>
          <p:nvSpPr>
            <p:cNvPr id="12" name="TextBox 11"/>
            <p:cNvSpPr txBox="1"/>
            <p:nvPr/>
          </p:nvSpPr>
          <p:spPr>
            <a:xfrm>
              <a:off x="1447800" y="5906869"/>
              <a:ext cx="6629400" cy="369332"/>
            </a:xfrm>
            <a:prstGeom prst="rect">
              <a:avLst/>
            </a:prstGeom>
            <a:noFill/>
          </p:spPr>
          <p:txBody>
            <a:bodyPr wrap="square" rtlCol="0">
              <a:spAutoFit/>
            </a:bodyPr>
            <a:lstStyle/>
            <a:p>
              <a:r>
                <a:rPr lang="en-US" dirty="0" smtClean="0"/>
                <a:t>So: Be more goal-oriented.</a:t>
              </a:r>
              <a:endParaRPr lang="en-US" dirty="0"/>
            </a:p>
          </p:txBody>
        </p:sp>
      </p:grpSp>
      <p:pic>
        <p:nvPicPr>
          <p:cNvPr id="13" name="Picture 12" descr="0.00826.png"/>
          <p:cNvPicPr>
            <a:picLocks noChangeAspect="1"/>
          </p:cNvPicPr>
          <p:nvPr/>
        </p:nvPicPr>
        <p:blipFill>
          <a:blip r:embed="rId4">
            <a:duotone>
              <a:srgbClr val="FFFF00"/>
              <a:srgbClr val="FFF1C1"/>
            </a:duotone>
          </a:blip>
          <a:stretch>
            <a:fillRect/>
          </a:stretch>
        </p:blipFill>
        <p:spPr>
          <a:xfrm>
            <a:off x="4572000" y="304800"/>
            <a:ext cx="3810000" cy="1143000"/>
          </a:xfrm>
          <a:prstGeom prst="rect">
            <a:avLst/>
          </a:prstGeom>
        </p:spPr>
      </p:pic>
      <p:grpSp>
        <p:nvGrpSpPr>
          <p:cNvPr id="28" name="Group 27"/>
          <p:cNvGrpSpPr/>
          <p:nvPr/>
        </p:nvGrpSpPr>
        <p:grpSpPr>
          <a:xfrm>
            <a:off x="4533900" y="1066800"/>
            <a:ext cx="3276600" cy="2273300"/>
            <a:chOff x="4533900" y="838200"/>
            <a:chExt cx="3276600" cy="2501900"/>
          </a:xfrm>
        </p:grpSpPr>
        <p:cxnSp>
          <p:nvCxnSpPr>
            <p:cNvPr id="15" name="Straight Arrow Connector 14"/>
            <p:cNvCxnSpPr/>
            <p:nvPr/>
          </p:nvCxnSpPr>
          <p:spPr>
            <a:xfrm rot="5400000" flipH="1" flipV="1">
              <a:off x="4108450" y="1339850"/>
              <a:ext cx="1498600" cy="647700"/>
            </a:xfrm>
            <a:prstGeom prst="straightConnector1">
              <a:avLst/>
            </a:prstGeom>
            <a:ln w="3175" cap="flat" cmpd="sng" algn="ctr">
              <a:solidFill>
                <a:srgbClr val="008000">
                  <a:alpha val="76000"/>
                </a:srgbClr>
              </a:solidFill>
              <a:prstDash val="solid"/>
              <a:round/>
              <a:headEnd type="none" w="med" len="med"/>
              <a:tailEnd type="arrow" w="lg" len="lg"/>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5400000" flipH="1" flipV="1">
              <a:off x="4768850" y="1784350"/>
              <a:ext cx="2501900" cy="609600"/>
            </a:xfrm>
            <a:prstGeom prst="straightConnector1">
              <a:avLst/>
            </a:prstGeom>
            <a:ln w="3175" cap="flat" cmpd="sng" algn="ctr">
              <a:solidFill>
                <a:srgbClr val="008000">
                  <a:alpha val="76000"/>
                </a:srgbClr>
              </a:solidFill>
              <a:prstDash val="solid"/>
              <a:round/>
              <a:headEnd type="none" w="med" len="med"/>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H="1">
              <a:off x="6978650" y="1708150"/>
              <a:ext cx="1473200" cy="190500"/>
            </a:xfrm>
            <a:prstGeom prst="straightConnector1">
              <a:avLst/>
            </a:prstGeom>
            <a:ln w="3175" cap="flat" cmpd="sng" algn="ctr">
              <a:solidFill>
                <a:srgbClr val="008000">
                  <a:alpha val="76000"/>
                </a:srgbClr>
              </a:solidFill>
              <a:prstDash val="solid"/>
              <a:round/>
              <a:headEnd type="none" w="med" len="med"/>
              <a:tailEnd type="arrow" w="lg" len="lg"/>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41</a:t>
            </a:fld>
            <a:endParaRPr lang="en-US" dirty="0"/>
          </a:p>
        </p:txBody>
      </p:sp>
      <p:sp>
        <p:nvSpPr>
          <p:cNvPr id="9" name="TextBox 4"/>
          <p:cNvSpPr txBox="1">
            <a:spLocks noChangeArrowheads="1"/>
          </p:cNvSpPr>
          <p:nvPr/>
        </p:nvSpPr>
        <p:spPr bwMode="auto">
          <a:xfrm>
            <a:off x="1219200" y="2480608"/>
            <a:ext cx="6705600" cy="1938992"/>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Elevator traversals don’t need to be precise, biosynthesis paths do</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42</a:t>
            </a:fld>
            <a:endParaRPr lang="en-US" dirty="0"/>
          </a:p>
        </p:txBody>
      </p:sp>
      <p:pic>
        <p:nvPicPr>
          <p:cNvPr id="3" name="Picture 2" descr="farnesene.png"/>
          <p:cNvPicPr>
            <a:picLocks noChangeAspect="1"/>
          </p:cNvPicPr>
          <p:nvPr/>
        </p:nvPicPr>
        <p:blipFill>
          <a:blip r:embed="rId3"/>
          <a:stretch>
            <a:fillRect/>
          </a:stretch>
        </p:blipFill>
        <p:spPr>
          <a:xfrm>
            <a:off x="-2253023" y="0"/>
            <a:ext cx="11397023" cy="6858000"/>
          </a:xfrm>
          <a:prstGeom prst="rect">
            <a:avLst/>
          </a:prstGeom>
        </p:spPr>
      </p:pic>
      <p:sp>
        <p:nvSpPr>
          <p:cNvPr id="5" name="TextBox 4"/>
          <p:cNvSpPr txBox="1"/>
          <p:nvPr/>
        </p:nvSpPr>
        <p:spPr>
          <a:xfrm>
            <a:off x="5715000" y="2859881"/>
            <a:ext cx="3429000" cy="3693319"/>
          </a:xfrm>
          <a:prstGeom prst="rect">
            <a:avLst/>
          </a:prstGeom>
          <a:noFill/>
        </p:spPr>
        <p:txBody>
          <a:bodyPr wrap="square" rtlCol="0">
            <a:spAutoFit/>
          </a:bodyPr>
          <a:lstStyle/>
          <a:p>
            <a:endParaRPr lang="en-US" dirty="0" smtClean="0">
              <a:solidFill>
                <a:schemeClr val="tx2">
                  <a:lumMod val="60000"/>
                  <a:lumOff val="40000"/>
                </a:schemeClr>
              </a:solidFill>
            </a:endParaRPr>
          </a:p>
          <a:p>
            <a:pPr>
              <a:buFont typeface="Arial"/>
              <a:buChar char="•"/>
            </a:pPr>
            <a:r>
              <a:rPr lang="en-US" dirty="0" smtClean="0">
                <a:solidFill>
                  <a:schemeClr val="tx2">
                    <a:lumMod val="60000"/>
                    <a:lumOff val="40000"/>
                  </a:schemeClr>
                </a:solidFill>
              </a:rPr>
              <a:t> Metrics: </a:t>
            </a:r>
          </a:p>
          <a:p>
            <a:pPr lvl="1">
              <a:buFont typeface="Arial"/>
              <a:buChar char="•"/>
            </a:pPr>
            <a:r>
              <a:rPr lang="en-US" dirty="0" smtClean="0">
                <a:solidFill>
                  <a:schemeClr val="tx2">
                    <a:lumMod val="60000"/>
                    <a:lumOff val="40000"/>
                  </a:schemeClr>
                </a:solidFill>
              </a:rPr>
              <a:t> Cofactor usage, carbon loss</a:t>
            </a:r>
          </a:p>
          <a:p>
            <a:pPr lvl="1">
              <a:buFont typeface="Arial"/>
              <a:buChar char="•"/>
            </a:pPr>
            <a:r>
              <a:rPr lang="en-US" dirty="0" smtClean="0">
                <a:solidFill>
                  <a:schemeClr val="tx2">
                    <a:lumMod val="60000"/>
                    <a:lumOff val="40000"/>
                  </a:schemeClr>
                </a:solidFill>
              </a:rPr>
              <a:t> Expression in </a:t>
            </a:r>
            <a:r>
              <a:rPr lang="en-US" i="1" dirty="0" smtClean="0">
                <a:solidFill>
                  <a:schemeClr val="tx2">
                    <a:lumMod val="60000"/>
                    <a:lumOff val="40000"/>
                  </a:schemeClr>
                </a:solidFill>
              </a:rPr>
              <a:t>E. coli</a:t>
            </a:r>
          </a:p>
          <a:p>
            <a:pPr lvl="1">
              <a:buFont typeface="Arial"/>
              <a:buChar char="•"/>
            </a:pPr>
            <a:r>
              <a:rPr lang="en-US" dirty="0" smtClean="0">
                <a:solidFill>
                  <a:schemeClr val="tx2">
                    <a:lumMod val="60000"/>
                    <a:lumOff val="40000"/>
                  </a:schemeClr>
                </a:solidFill>
              </a:rPr>
              <a:t> </a:t>
            </a:r>
            <a:r>
              <a:rPr lang="en-US" dirty="0" err="1" smtClean="0">
                <a:solidFill>
                  <a:schemeClr val="tx2">
                    <a:lumMod val="60000"/>
                    <a:lumOff val="40000"/>
                  </a:schemeClr>
                </a:solidFill>
              </a:rPr>
              <a:t>Pairwise</a:t>
            </a:r>
            <a:r>
              <a:rPr lang="en-US" dirty="0" smtClean="0">
                <a:solidFill>
                  <a:schemeClr val="tx2">
                    <a:lumMod val="60000"/>
                    <a:lumOff val="40000"/>
                  </a:schemeClr>
                </a:solidFill>
              </a:rPr>
              <a:t> enzymes on path</a:t>
            </a:r>
          </a:p>
          <a:p>
            <a:pPr lvl="1">
              <a:buFont typeface="Arial"/>
              <a:buChar char="•"/>
            </a:pPr>
            <a:endParaRPr lang="en-US" dirty="0" smtClean="0">
              <a:solidFill>
                <a:schemeClr val="tx2">
                  <a:lumMod val="60000"/>
                  <a:lumOff val="40000"/>
                </a:schemeClr>
              </a:solidFill>
            </a:endParaRPr>
          </a:p>
          <a:p>
            <a:pPr>
              <a:buFont typeface="Arial"/>
              <a:buChar char="•"/>
            </a:pPr>
            <a:r>
              <a:rPr lang="en-US" dirty="0" smtClean="0">
                <a:solidFill>
                  <a:schemeClr val="tx2">
                    <a:lumMod val="60000"/>
                    <a:lumOff val="40000"/>
                  </a:schemeClr>
                </a:solidFill>
              </a:rPr>
              <a:t> Complexity: Exponential # of paths, so cannot enumerate</a:t>
            </a:r>
          </a:p>
          <a:p>
            <a:pPr>
              <a:buFont typeface="Arial"/>
              <a:buChar char="•"/>
            </a:pPr>
            <a:endParaRPr lang="en-US" dirty="0" smtClean="0">
              <a:solidFill>
                <a:schemeClr val="tx2">
                  <a:lumMod val="60000"/>
                  <a:lumOff val="40000"/>
                </a:schemeClr>
              </a:solidFill>
            </a:endParaRPr>
          </a:p>
          <a:p>
            <a:pPr>
              <a:buFont typeface="Arial"/>
              <a:buChar char="•"/>
            </a:pPr>
            <a:r>
              <a:rPr lang="en-US" dirty="0" smtClean="0">
                <a:solidFill>
                  <a:schemeClr val="tx2">
                    <a:lumMod val="60000"/>
                    <a:lumOff val="40000"/>
                  </a:schemeClr>
                </a:solidFill>
              </a:rPr>
              <a:t> But AI planning/Verification/Synthesis solve these routinely</a:t>
            </a:r>
          </a:p>
          <a:p>
            <a:pPr>
              <a:buFont typeface="Arial"/>
              <a:buChar char="•"/>
            </a:pPr>
            <a:endParaRPr lang="en-US" dirty="0" smtClean="0">
              <a:solidFill>
                <a:schemeClr val="tx2">
                  <a:lumMod val="60000"/>
                  <a:lumOff val="40000"/>
                </a:schemeClr>
              </a:solidFill>
            </a:endParaRPr>
          </a:p>
          <a:p>
            <a:pPr>
              <a:buFont typeface="Arial"/>
              <a:buChar char="•"/>
            </a:pPr>
            <a:r>
              <a:rPr lang="en-US" dirty="0" smtClean="0">
                <a:solidFill>
                  <a:schemeClr val="tx2">
                    <a:lumMod val="60000"/>
                    <a:lumOff val="40000"/>
                  </a:schemeClr>
                </a:solidFill>
              </a:rPr>
              <a:t> Other: steady-state flux, thermo</a:t>
            </a:r>
            <a:endParaRPr lang="en-US" dirty="0">
              <a:solidFill>
                <a:schemeClr val="tx2">
                  <a:lumMod val="60000"/>
                  <a:lumOff val="40000"/>
                </a:schemeClr>
              </a:solidFill>
            </a:endParaRPr>
          </a:p>
        </p:txBody>
      </p:sp>
      <p:sp>
        <p:nvSpPr>
          <p:cNvPr id="6" name="Freeform 5"/>
          <p:cNvSpPr/>
          <p:nvPr/>
        </p:nvSpPr>
        <p:spPr>
          <a:xfrm>
            <a:off x="2438400" y="63500"/>
            <a:ext cx="6400800" cy="6591300"/>
          </a:xfrm>
          <a:custGeom>
            <a:avLst/>
            <a:gdLst>
              <a:gd name="connsiteX0" fmla="*/ 6400800 w 6400800"/>
              <a:gd name="connsiteY0" fmla="*/ 0 h 6591300"/>
              <a:gd name="connsiteX1" fmla="*/ 6400800 w 6400800"/>
              <a:gd name="connsiteY1" fmla="*/ 266700 h 6591300"/>
              <a:gd name="connsiteX2" fmla="*/ 6311900 w 6400800"/>
              <a:gd name="connsiteY2" fmla="*/ 584200 h 6591300"/>
              <a:gd name="connsiteX3" fmla="*/ 6159500 w 6400800"/>
              <a:gd name="connsiteY3" fmla="*/ 939800 h 6591300"/>
              <a:gd name="connsiteX4" fmla="*/ 5880100 w 6400800"/>
              <a:gd name="connsiteY4" fmla="*/ 1079500 h 6591300"/>
              <a:gd name="connsiteX5" fmla="*/ 5651500 w 6400800"/>
              <a:gd name="connsiteY5" fmla="*/ 609600 h 6591300"/>
              <a:gd name="connsiteX6" fmla="*/ 5283200 w 6400800"/>
              <a:gd name="connsiteY6" fmla="*/ 749300 h 6591300"/>
              <a:gd name="connsiteX7" fmla="*/ 5207000 w 6400800"/>
              <a:gd name="connsiteY7" fmla="*/ 927100 h 6591300"/>
              <a:gd name="connsiteX8" fmla="*/ 4876800 w 6400800"/>
              <a:gd name="connsiteY8" fmla="*/ 584200 h 6591300"/>
              <a:gd name="connsiteX9" fmla="*/ 4686300 w 6400800"/>
              <a:gd name="connsiteY9" fmla="*/ 965200 h 6591300"/>
              <a:gd name="connsiteX10" fmla="*/ 4152900 w 6400800"/>
              <a:gd name="connsiteY10" fmla="*/ 1270000 h 6591300"/>
              <a:gd name="connsiteX11" fmla="*/ 4673600 w 6400800"/>
              <a:gd name="connsiteY11" fmla="*/ 1524000 h 6591300"/>
              <a:gd name="connsiteX12" fmla="*/ 4876800 w 6400800"/>
              <a:gd name="connsiteY12" fmla="*/ 1866900 h 6591300"/>
              <a:gd name="connsiteX13" fmla="*/ 3009900 w 6400800"/>
              <a:gd name="connsiteY13" fmla="*/ 1879600 h 6591300"/>
              <a:gd name="connsiteX14" fmla="*/ 3619500 w 6400800"/>
              <a:gd name="connsiteY14" fmla="*/ 2133600 h 6591300"/>
              <a:gd name="connsiteX15" fmla="*/ 101600 w 6400800"/>
              <a:gd name="connsiteY15" fmla="*/ 2463800 h 6591300"/>
              <a:gd name="connsiteX16" fmla="*/ 520700 w 6400800"/>
              <a:gd name="connsiteY16" fmla="*/ 2755900 h 6591300"/>
              <a:gd name="connsiteX17" fmla="*/ 1905000 w 6400800"/>
              <a:gd name="connsiteY17" fmla="*/ 3035300 h 6591300"/>
              <a:gd name="connsiteX18" fmla="*/ 0 w 6400800"/>
              <a:gd name="connsiteY18" fmla="*/ 3416300 h 6591300"/>
              <a:gd name="connsiteX19" fmla="*/ 1308100 w 6400800"/>
              <a:gd name="connsiteY19" fmla="*/ 3670300 h 6591300"/>
              <a:gd name="connsiteX20" fmla="*/ 876300 w 6400800"/>
              <a:gd name="connsiteY20" fmla="*/ 3911600 h 6591300"/>
              <a:gd name="connsiteX21" fmla="*/ 762000 w 6400800"/>
              <a:gd name="connsiteY21" fmla="*/ 4381500 h 6591300"/>
              <a:gd name="connsiteX22" fmla="*/ 444500 w 6400800"/>
              <a:gd name="connsiteY22" fmla="*/ 4673600 h 6591300"/>
              <a:gd name="connsiteX23" fmla="*/ 1689100 w 6400800"/>
              <a:gd name="connsiteY23" fmla="*/ 4813300 h 6591300"/>
              <a:gd name="connsiteX24" fmla="*/ 1562100 w 6400800"/>
              <a:gd name="connsiteY24" fmla="*/ 4965700 h 6591300"/>
              <a:gd name="connsiteX25" fmla="*/ 1625600 w 6400800"/>
              <a:gd name="connsiteY25" fmla="*/ 5245100 h 6591300"/>
              <a:gd name="connsiteX26" fmla="*/ 1460500 w 6400800"/>
              <a:gd name="connsiteY26" fmla="*/ 5321300 h 6591300"/>
              <a:gd name="connsiteX27" fmla="*/ 1943100 w 6400800"/>
              <a:gd name="connsiteY27" fmla="*/ 5638800 h 6591300"/>
              <a:gd name="connsiteX28" fmla="*/ 1968500 w 6400800"/>
              <a:gd name="connsiteY28" fmla="*/ 6121400 h 6591300"/>
              <a:gd name="connsiteX29" fmla="*/ 1371600 w 6400800"/>
              <a:gd name="connsiteY29" fmla="*/ 6032500 h 6591300"/>
              <a:gd name="connsiteX30" fmla="*/ 914400 w 6400800"/>
              <a:gd name="connsiteY30" fmla="*/ 6184900 h 6591300"/>
              <a:gd name="connsiteX31" fmla="*/ 1295400 w 6400800"/>
              <a:gd name="connsiteY31" fmla="*/ 6413500 h 6591300"/>
              <a:gd name="connsiteX32" fmla="*/ 1422400 w 6400800"/>
              <a:gd name="connsiteY32" fmla="*/ 6591300 h 6591300"/>
              <a:gd name="connsiteX33" fmla="*/ 1422400 w 6400800"/>
              <a:gd name="connsiteY33" fmla="*/ 6591300 h 659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00800" h="6591300">
                <a:moveTo>
                  <a:pt x="6400800" y="0"/>
                </a:moveTo>
                <a:lnTo>
                  <a:pt x="6400800" y="266700"/>
                </a:lnTo>
                <a:lnTo>
                  <a:pt x="6311900" y="584200"/>
                </a:lnTo>
                <a:lnTo>
                  <a:pt x="6159500" y="939800"/>
                </a:lnTo>
                <a:lnTo>
                  <a:pt x="5880100" y="1079500"/>
                </a:lnTo>
                <a:lnTo>
                  <a:pt x="5651500" y="609600"/>
                </a:lnTo>
                <a:lnTo>
                  <a:pt x="5283200" y="749300"/>
                </a:lnTo>
                <a:lnTo>
                  <a:pt x="5207000" y="927100"/>
                </a:lnTo>
                <a:lnTo>
                  <a:pt x="4876800" y="584200"/>
                </a:lnTo>
                <a:lnTo>
                  <a:pt x="4686300" y="965200"/>
                </a:lnTo>
                <a:lnTo>
                  <a:pt x="4152900" y="1270000"/>
                </a:lnTo>
                <a:lnTo>
                  <a:pt x="4673600" y="1524000"/>
                </a:lnTo>
                <a:lnTo>
                  <a:pt x="4876800" y="1866900"/>
                </a:lnTo>
                <a:lnTo>
                  <a:pt x="3009900" y="1879600"/>
                </a:lnTo>
                <a:lnTo>
                  <a:pt x="3619500" y="2133600"/>
                </a:lnTo>
                <a:lnTo>
                  <a:pt x="101600" y="2463800"/>
                </a:lnTo>
                <a:lnTo>
                  <a:pt x="520700" y="2755900"/>
                </a:lnTo>
                <a:lnTo>
                  <a:pt x="1905000" y="3035300"/>
                </a:lnTo>
                <a:lnTo>
                  <a:pt x="0" y="3416300"/>
                </a:lnTo>
                <a:lnTo>
                  <a:pt x="1308100" y="3670300"/>
                </a:lnTo>
                <a:lnTo>
                  <a:pt x="876300" y="3911600"/>
                </a:lnTo>
                <a:lnTo>
                  <a:pt x="762000" y="4381500"/>
                </a:lnTo>
                <a:lnTo>
                  <a:pt x="444500" y="4673600"/>
                </a:lnTo>
                <a:lnTo>
                  <a:pt x="1689100" y="4813300"/>
                </a:lnTo>
                <a:lnTo>
                  <a:pt x="1562100" y="4965700"/>
                </a:lnTo>
                <a:lnTo>
                  <a:pt x="1625600" y="5245100"/>
                </a:lnTo>
                <a:lnTo>
                  <a:pt x="1460500" y="5321300"/>
                </a:lnTo>
                <a:lnTo>
                  <a:pt x="1943100" y="5638800"/>
                </a:lnTo>
                <a:lnTo>
                  <a:pt x="1968500" y="6121400"/>
                </a:lnTo>
                <a:lnTo>
                  <a:pt x="1371600" y="6032500"/>
                </a:lnTo>
                <a:lnTo>
                  <a:pt x="914400" y="6184900"/>
                </a:lnTo>
                <a:lnTo>
                  <a:pt x="1295400" y="6413500"/>
                </a:lnTo>
                <a:lnTo>
                  <a:pt x="1422400" y="6591300"/>
                </a:lnTo>
                <a:lnTo>
                  <a:pt x="1422400" y="6591300"/>
                </a:lnTo>
              </a:path>
            </a:pathLst>
          </a:custGeom>
          <a:ln w="50800" cap="flat" cmpd="sng" algn="ctr">
            <a:solidFill>
              <a:schemeClr val="accent1">
                <a:alpha val="44000"/>
              </a:schemeClr>
            </a:solidFill>
            <a:prstDash val="solid"/>
            <a:round/>
            <a:headEnd type="none" w="med" len="med"/>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6248400" y="635000"/>
            <a:ext cx="965200" cy="635000"/>
          </a:xfrm>
          <a:custGeom>
            <a:avLst/>
            <a:gdLst>
              <a:gd name="connsiteX0" fmla="*/ 965200 w 965200"/>
              <a:gd name="connsiteY0" fmla="*/ 0 h 635000"/>
              <a:gd name="connsiteX1" fmla="*/ 0 w 965200"/>
              <a:gd name="connsiteY1" fmla="*/ 266700 h 635000"/>
              <a:gd name="connsiteX2" fmla="*/ 266700 w 965200"/>
              <a:gd name="connsiteY2" fmla="*/ 635000 h 635000"/>
            </a:gdLst>
            <a:ahLst/>
            <a:cxnLst>
              <a:cxn ang="0">
                <a:pos x="connsiteX0" y="connsiteY0"/>
              </a:cxn>
              <a:cxn ang="0">
                <a:pos x="connsiteX1" y="connsiteY1"/>
              </a:cxn>
              <a:cxn ang="0">
                <a:pos x="connsiteX2" y="connsiteY2"/>
              </a:cxn>
            </a:cxnLst>
            <a:rect l="l" t="t" r="r" b="b"/>
            <a:pathLst>
              <a:path w="965200" h="635000">
                <a:moveTo>
                  <a:pt x="965200" y="0"/>
                </a:moveTo>
                <a:lnTo>
                  <a:pt x="0" y="266700"/>
                </a:lnTo>
                <a:lnTo>
                  <a:pt x="266700" y="635000"/>
                </a:lnTo>
              </a:path>
            </a:pathLst>
          </a:custGeom>
          <a:ln w="50800" cap="flat" cmpd="sng" algn="ctr">
            <a:solidFill>
              <a:schemeClr val="accent1">
                <a:alpha val="51000"/>
              </a:schemeClr>
            </a:solidFill>
            <a:prstDash val="solid"/>
            <a:round/>
            <a:headEnd type="none" w="med" len="med"/>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3733800" y="3835400"/>
            <a:ext cx="292100" cy="1130300"/>
          </a:xfrm>
          <a:custGeom>
            <a:avLst/>
            <a:gdLst>
              <a:gd name="connsiteX0" fmla="*/ 0 w 292100"/>
              <a:gd name="connsiteY0" fmla="*/ 0 h 1130300"/>
              <a:gd name="connsiteX1" fmla="*/ 177800 w 292100"/>
              <a:gd name="connsiteY1" fmla="*/ 241300 h 1130300"/>
              <a:gd name="connsiteX2" fmla="*/ 177800 w 292100"/>
              <a:gd name="connsiteY2" fmla="*/ 546100 h 1130300"/>
              <a:gd name="connsiteX3" fmla="*/ 292100 w 292100"/>
              <a:gd name="connsiteY3" fmla="*/ 812800 h 1130300"/>
              <a:gd name="connsiteX4" fmla="*/ 228600 w 292100"/>
              <a:gd name="connsiteY4" fmla="*/ 1130300 h 113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 h="1130300">
                <a:moveTo>
                  <a:pt x="0" y="0"/>
                </a:moveTo>
                <a:lnTo>
                  <a:pt x="177800" y="241300"/>
                </a:lnTo>
                <a:lnTo>
                  <a:pt x="177800" y="546100"/>
                </a:lnTo>
                <a:lnTo>
                  <a:pt x="292100" y="812800"/>
                </a:lnTo>
                <a:lnTo>
                  <a:pt x="228600" y="1130300"/>
                </a:lnTo>
              </a:path>
            </a:pathLst>
          </a:custGeom>
          <a:ln w="50800" cap="flat" cmpd="sng" algn="ctr">
            <a:solidFill>
              <a:schemeClr val="accent1">
                <a:alpha val="49000"/>
              </a:schemeClr>
            </a:solidFill>
            <a:prstDash val="solid"/>
            <a:round/>
            <a:headEnd type="none" w="med" len="med"/>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930400" y="2540000"/>
            <a:ext cx="825500" cy="457200"/>
          </a:xfrm>
          <a:custGeom>
            <a:avLst/>
            <a:gdLst>
              <a:gd name="connsiteX0" fmla="*/ 457200 w 825500"/>
              <a:gd name="connsiteY0" fmla="*/ 0 h 457200"/>
              <a:gd name="connsiteX1" fmla="*/ 0 w 825500"/>
              <a:gd name="connsiteY1" fmla="*/ 457200 h 457200"/>
              <a:gd name="connsiteX2" fmla="*/ 825500 w 825500"/>
              <a:gd name="connsiteY2" fmla="*/ 317500 h 457200"/>
            </a:gdLst>
            <a:ahLst/>
            <a:cxnLst>
              <a:cxn ang="0">
                <a:pos x="connsiteX0" y="connsiteY0"/>
              </a:cxn>
              <a:cxn ang="0">
                <a:pos x="connsiteX1" y="connsiteY1"/>
              </a:cxn>
              <a:cxn ang="0">
                <a:pos x="connsiteX2" y="connsiteY2"/>
              </a:cxn>
            </a:cxnLst>
            <a:rect l="l" t="t" r="r" b="b"/>
            <a:pathLst>
              <a:path w="825500" h="457200">
                <a:moveTo>
                  <a:pt x="457200" y="0"/>
                </a:moveTo>
                <a:lnTo>
                  <a:pt x="0" y="457200"/>
                </a:lnTo>
                <a:lnTo>
                  <a:pt x="825500" y="317500"/>
                </a:lnTo>
              </a:path>
            </a:pathLst>
          </a:custGeom>
          <a:ln w="50800" cap="flat" cmpd="sng" algn="ctr">
            <a:solidFill>
              <a:schemeClr val="accent1">
                <a:alpha val="51000"/>
              </a:schemeClr>
            </a:solidFill>
            <a:prstDash val="solid"/>
            <a:round/>
            <a:headEnd type="none" w="med" len="med"/>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0" grpId="0" animBg="1"/>
    </p:bld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43</a:t>
            </a:fld>
            <a:endParaRPr lang="en-US" dirty="0"/>
          </a:p>
        </p:txBody>
      </p:sp>
      <p:pic>
        <p:nvPicPr>
          <p:cNvPr id="3" name="Picture 2" descr="Screen Shot 2013-05-21 at 11.22.33 PM.png">
            <a:hlinkClick r:id="rId3"/>
          </p:cNvPr>
          <p:cNvPicPr>
            <a:picLocks noChangeAspect="1"/>
          </p:cNvPicPr>
          <p:nvPr/>
        </p:nvPicPr>
        <p:blipFill>
          <a:blip r:embed="rId4"/>
          <a:stretch>
            <a:fillRect/>
          </a:stretch>
        </p:blipFill>
        <p:spPr>
          <a:xfrm>
            <a:off x="1733550" y="0"/>
            <a:ext cx="5657850" cy="6858000"/>
          </a:xfrm>
          <a:prstGeom prst="rect">
            <a:avLst/>
          </a:prstGeom>
        </p:spPr>
      </p:pic>
      <p:sp>
        <p:nvSpPr>
          <p:cNvPr id="5" name="TextBox 4"/>
          <p:cNvSpPr txBox="1"/>
          <p:nvPr/>
        </p:nvSpPr>
        <p:spPr>
          <a:xfrm>
            <a:off x="2819400" y="5075872"/>
            <a:ext cx="6019801" cy="1200329"/>
          </a:xfrm>
          <a:prstGeom prst="rect">
            <a:avLst/>
          </a:prstGeom>
          <a:noFill/>
        </p:spPr>
        <p:txBody>
          <a:bodyPr wrap="square" rtlCol="0">
            <a:spAutoFit/>
          </a:bodyPr>
          <a:lstStyle/>
          <a:p>
            <a:pPr algn="ctr"/>
            <a:r>
              <a:rPr lang="en-US" dirty="0" smtClean="0">
                <a:solidFill>
                  <a:schemeClr val="tx2">
                    <a:lumMod val="60000"/>
                    <a:lumOff val="40000"/>
                  </a:schemeClr>
                </a:solidFill>
              </a:rPr>
              <a:t>Ranked network of plausible engineering options</a:t>
            </a:r>
          </a:p>
          <a:p>
            <a:pPr algn="ctr"/>
            <a:endParaRPr lang="en-US" dirty="0" smtClean="0">
              <a:solidFill>
                <a:srgbClr val="0FC085"/>
              </a:solidFill>
            </a:endParaRPr>
          </a:p>
          <a:p>
            <a:pPr algn="ctr"/>
            <a:r>
              <a:rPr lang="en-US" dirty="0" smtClean="0">
                <a:solidFill>
                  <a:srgbClr val="0FC085"/>
                </a:solidFill>
              </a:rPr>
              <a:t>Eventually, the nodes for chemicals will be colored from red to blue based on the viability of the paths passing through them</a:t>
            </a:r>
            <a:endParaRPr lang="en-US" dirty="0">
              <a:solidFill>
                <a:srgbClr val="0FC085"/>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44</a:t>
            </a:fld>
            <a:endParaRPr lang="en-US" dirty="0"/>
          </a:p>
        </p:txBody>
      </p:sp>
      <p:sp>
        <p:nvSpPr>
          <p:cNvPr id="9" name="TextBox 4"/>
          <p:cNvSpPr txBox="1">
            <a:spLocks noChangeArrowheads="1"/>
          </p:cNvSpPr>
          <p:nvPr/>
        </p:nvSpPr>
        <p:spPr bwMode="auto">
          <a:xfrm>
            <a:off x="1219200" y="2480608"/>
            <a:ext cx="6705600" cy="1323439"/>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Demo time; but maybe a few last words…</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45</a:t>
            </a:fld>
            <a:endParaRPr lang="en-US" dirty="0"/>
          </a:p>
        </p:txBody>
      </p:sp>
      <p:sp>
        <p:nvSpPr>
          <p:cNvPr id="3" name="TextBox 2"/>
          <p:cNvSpPr txBox="1"/>
          <p:nvPr/>
        </p:nvSpPr>
        <p:spPr>
          <a:xfrm>
            <a:off x="685800" y="762000"/>
            <a:ext cx="7696200" cy="5078314"/>
          </a:xfrm>
          <a:prstGeom prst="rect">
            <a:avLst/>
          </a:prstGeom>
          <a:noFill/>
        </p:spPr>
        <p:txBody>
          <a:bodyPr wrap="square" rtlCol="0">
            <a:spAutoFit/>
          </a:bodyPr>
          <a:lstStyle/>
          <a:p>
            <a:pPr algn="ctr"/>
            <a:r>
              <a:rPr lang="en-US" sz="3600" b="1" dirty="0" smtClean="0"/>
              <a:t>The Act Commandments </a:t>
            </a:r>
          </a:p>
          <a:p>
            <a:endParaRPr lang="en-US" dirty="0" smtClean="0"/>
          </a:p>
          <a:p>
            <a:r>
              <a:rPr lang="en-US" b="1" i="1" dirty="0" smtClean="0"/>
              <a:t>I: </a:t>
            </a:r>
            <a:r>
              <a:rPr lang="en-US" dirty="0" smtClean="0"/>
              <a:t>Don’t touch the data, use the algorithm.</a:t>
            </a:r>
          </a:p>
          <a:p>
            <a:endParaRPr lang="en-US" dirty="0" smtClean="0"/>
          </a:p>
          <a:p>
            <a:r>
              <a:rPr lang="en-US" b="1" i="1" dirty="0" smtClean="0"/>
              <a:t>II: </a:t>
            </a:r>
            <a:r>
              <a:rPr lang="en-US" dirty="0" smtClean="0"/>
              <a:t>Predict future biological data. E.g., mushroom gene in Tylenol would have been predicted to exist by Act (in the hypothetic case it wasn’t tested)</a:t>
            </a:r>
          </a:p>
          <a:p>
            <a:endParaRPr lang="en-US" dirty="0" smtClean="0"/>
          </a:p>
          <a:p>
            <a:r>
              <a:rPr lang="en-US" b="1" i="1" dirty="0" smtClean="0"/>
              <a:t>III: </a:t>
            </a:r>
            <a:r>
              <a:rPr lang="en-US" dirty="0" smtClean="0"/>
              <a:t>If you are a low-throughput lab, that’s ok. Just supplement it with high throughput Act-like learning algorithms.</a:t>
            </a:r>
          </a:p>
          <a:p>
            <a:endParaRPr lang="en-US" dirty="0" smtClean="0"/>
          </a:p>
          <a:p>
            <a:r>
              <a:rPr lang="en-US" b="1" i="1" dirty="0" smtClean="0"/>
              <a:t>IV: </a:t>
            </a:r>
            <a:r>
              <a:rPr lang="en-US" dirty="0" smtClean="0"/>
              <a:t>If you are a high-throughput lab, that’s ok too. Submit all your data to Act and see what other targets are enabled.</a:t>
            </a:r>
          </a:p>
          <a:p>
            <a:endParaRPr lang="en-US" dirty="0" smtClean="0"/>
          </a:p>
          <a:p>
            <a:r>
              <a:rPr lang="en-US" b="1" i="1" dirty="0" smtClean="0"/>
              <a:t>V: </a:t>
            </a:r>
            <a:r>
              <a:rPr lang="en-US" dirty="0" smtClean="0"/>
              <a:t>Standardization is good, but not critical. Data is critical. Noise is ok. Write algorithms to fix both.</a:t>
            </a:r>
          </a:p>
          <a:p>
            <a:endParaRPr lang="en-US" dirty="0" smtClean="0"/>
          </a:p>
          <a:p>
            <a:r>
              <a:rPr lang="en-US" b="1" i="1" dirty="0" smtClean="0"/>
              <a:t>VI: </a:t>
            </a:r>
            <a:r>
              <a:rPr lang="en-US" dirty="0" smtClean="0"/>
              <a:t>Be data driven. I.e., don’t touch the pipette unless an algorithm tell you to.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46</a:t>
            </a:fld>
            <a:endParaRPr lang="en-US" dirty="0"/>
          </a:p>
        </p:txBody>
      </p:sp>
      <p:sp>
        <p:nvSpPr>
          <p:cNvPr id="3" name="TextBox 2"/>
          <p:cNvSpPr txBox="1"/>
          <p:nvPr/>
        </p:nvSpPr>
        <p:spPr>
          <a:xfrm>
            <a:off x="685800" y="762000"/>
            <a:ext cx="7696200" cy="4801315"/>
          </a:xfrm>
          <a:prstGeom prst="rect">
            <a:avLst/>
          </a:prstGeom>
          <a:noFill/>
        </p:spPr>
        <p:txBody>
          <a:bodyPr wrap="square" rtlCol="0">
            <a:spAutoFit/>
          </a:bodyPr>
          <a:lstStyle/>
          <a:p>
            <a:pPr lvl="0" algn="ctr"/>
            <a:r>
              <a:rPr lang="en-US" sz="3600" b="1" dirty="0" smtClean="0">
                <a:solidFill>
                  <a:prstClr val="black"/>
                </a:solidFill>
              </a:rPr>
              <a:t>The Future</a:t>
            </a:r>
          </a:p>
          <a:p>
            <a:endParaRPr lang="en-US" dirty="0" smtClean="0"/>
          </a:p>
          <a:p>
            <a:r>
              <a:rPr lang="en-US" dirty="0" smtClean="0"/>
              <a:t>A: Explore how connected the space gets with lit-mining, SAR, reaction operators</a:t>
            </a:r>
          </a:p>
          <a:p>
            <a:endParaRPr lang="en-US" dirty="0" smtClean="0"/>
          </a:p>
          <a:p>
            <a:r>
              <a:rPr lang="en-US" dirty="0" smtClean="0"/>
              <a:t>B: Process chemistry reaction operators for hybrid biosynthesis + synthetic chemistry pathway prediction</a:t>
            </a:r>
          </a:p>
          <a:p>
            <a:endParaRPr lang="en-US" dirty="0" smtClean="0"/>
          </a:p>
          <a:p>
            <a:r>
              <a:rPr lang="en-US" dirty="0" smtClean="0"/>
              <a:t>C: Data analysis for identification of interesting (drug, commercial) chemical spaces that are close-to-reachable. Leads to directed search for predicted enzymes. Find chemical space that can be explored using high-throughput assays</a:t>
            </a:r>
          </a:p>
          <a:p>
            <a:endParaRPr lang="en-US" dirty="0" smtClean="0"/>
          </a:p>
          <a:p>
            <a:r>
              <a:rPr lang="en-US" dirty="0" smtClean="0"/>
              <a:t>D: Hypothesis generation: If your strain generates a chemical, find explanation</a:t>
            </a:r>
          </a:p>
          <a:p>
            <a:endParaRPr lang="en-US" dirty="0" smtClean="0"/>
          </a:p>
          <a:p>
            <a:r>
              <a:rPr lang="en-US" dirty="0" smtClean="0"/>
              <a:t>E: Small tweaks: Identify </a:t>
            </a:r>
            <a:r>
              <a:rPr lang="en-US" i="1" dirty="0" smtClean="0"/>
              <a:t>best </a:t>
            </a:r>
            <a:r>
              <a:rPr lang="en-US" dirty="0" smtClean="0"/>
              <a:t>branch-away metabolite from major metabolic pathways; Given high flux metabolite (e.g., acetyl-</a:t>
            </a:r>
            <a:r>
              <a:rPr lang="en-US" dirty="0" err="1" smtClean="0"/>
              <a:t>CoA</a:t>
            </a:r>
            <a:r>
              <a:rPr lang="en-US" dirty="0" smtClean="0"/>
              <a:t>) find pathway through it; instead of one target, best pathway for a chemical bouquet</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47</a:t>
            </a:fld>
            <a:endParaRPr lang="en-US" dirty="0"/>
          </a:p>
        </p:txBody>
      </p:sp>
      <p:sp>
        <p:nvSpPr>
          <p:cNvPr id="9" name="TextBox 4"/>
          <p:cNvSpPr txBox="1">
            <a:spLocks noChangeArrowheads="1"/>
          </p:cNvSpPr>
          <p:nvPr/>
        </p:nvSpPr>
        <p:spPr bwMode="auto">
          <a:xfrm>
            <a:off x="1219200" y="3048000"/>
            <a:ext cx="6705600" cy="707886"/>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See more…</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Oval 20"/>
          <p:cNvSpPr/>
          <p:nvPr/>
        </p:nvSpPr>
        <p:spPr>
          <a:xfrm>
            <a:off x="228600" y="1066800"/>
            <a:ext cx="8686800" cy="4343400"/>
          </a:xfrm>
          <a:prstGeom prst="ellipse">
            <a:avLst/>
          </a:prstGeom>
          <a:gradFill flip="none" rotWithShape="1">
            <a:gsLst>
              <a:gs pos="0">
                <a:schemeClr val="accent3">
                  <a:tint val="100000"/>
                  <a:shade val="100000"/>
                  <a:satMod val="130000"/>
                  <a:alpha val="28000"/>
                </a:schemeClr>
              </a:gs>
              <a:gs pos="100000">
                <a:schemeClr val="accent3">
                  <a:tint val="50000"/>
                  <a:shade val="100000"/>
                  <a:satMod val="350000"/>
                  <a:alpha val="28000"/>
                </a:schemeClr>
              </a:gs>
            </a:gsLst>
            <a:lin ang="16200000" scaled="0"/>
            <a:tileRect/>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609600" y="1066800"/>
            <a:ext cx="7924800" cy="3810000"/>
          </a:xfrm>
          <a:prstGeom prst="ellipse">
            <a:avLst/>
          </a:prstGeom>
          <a:gradFill flip="none" rotWithShape="1">
            <a:gsLst>
              <a:gs pos="0">
                <a:schemeClr val="accent3">
                  <a:tint val="100000"/>
                  <a:shade val="100000"/>
                  <a:satMod val="130000"/>
                  <a:alpha val="28000"/>
                </a:schemeClr>
              </a:gs>
              <a:gs pos="100000">
                <a:schemeClr val="accent3">
                  <a:tint val="50000"/>
                  <a:shade val="100000"/>
                  <a:satMod val="350000"/>
                  <a:alpha val="28000"/>
                </a:schemeClr>
              </a:gs>
            </a:gsLst>
            <a:lin ang="16200000" scaled="0"/>
            <a:tileRect/>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Oval 18"/>
          <p:cNvSpPr/>
          <p:nvPr/>
        </p:nvSpPr>
        <p:spPr>
          <a:xfrm>
            <a:off x="914400" y="1066800"/>
            <a:ext cx="7315200" cy="3048000"/>
          </a:xfrm>
          <a:prstGeom prst="ellipse">
            <a:avLst/>
          </a:prstGeom>
          <a:gradFill flip="none" rotWithShape="1">
            <a:gsLst>
              <a:gs pos="0">
                <a:schemeClr val="accent3">
                  <a:tint val="100000"/>
                  <a:shade val="100000"/>
                  <a:satMod val="130000"/>
                  <a:alpha val="28000"/>
                </a:schemeClr>
              </a:gs>
              <a:gs pos="100000">
                <a:schemeClr val="accent3">
                  <a:tint val="50000"/>
                  <a:shade val="100000"/>
                  <a:satMod val="350000"/>
                  <a:alpha val="28000"/>
                </a:schemeClr>
              </a:gs>
            </a:gsLst>
            <a:lin ang="16200000" scaled="0"/>
            <a:tileRect/>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Oval 17"/>
          <p:cNvSpPr/>
          <p:nvPr/>
        </p:nvSpPr>
        <p:spPr>
          <a:xfrm>
            <a:off x="1295400" y="1066800"/>
            <a:ext cx="6553200" cy="2133600"/>
          </a:xfrm>
          <a:prstGeom prst="ellipse">
            <a:avLst/>
          </a:prstGeom>
          <a:gradFill flip="none" rotWithShape="1">
            <a:gsLst>
              <a:gs pos="0">
                <a:schemeClr val="accent3">
                  <a:tint val="100000"/>
                  <a:shade val="100000"/>
                  <a:satMod val="130000"/>
                  <a:alpha val="28000"/>
                </a:schemeClr>
              </a:gs>
              <a:gs pos="100000">
                <a:schemeClr val="accent3">
                  <a:tint val="50000"/>
                  <a:shade val="100000"/>
                  <a:satMod val="350000"/>
                  <a:alpha val="28000"/>
                </a:schemeClr>
              </a:gs>
            </a:gsLst>
            <a:lin ang="16200000" scaled="0"/>
            <a:tileRect/>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Oval 16"/>
          <p:cNvSpPr/>
          <p:nvPr/>
        </p:nvSpPr>
        <p:spPr>
          <a:xfrm>
            <a:off x="2057400" y="1066800"/>
            <a:ext cx="5029200" cy="1371600"/>
          </a:xfrm>
          <a:prstGeom prst="ellipse">
            <a:avLst/>
          </a:prstGeom>
          <a:gradFill flip="none" rotWithShape="1">
            <a:gsLst>
              <a:gs pos="0">
                <a:schemeClr val="accent3">
                  <a:tint val="100000"/>
                  <a:shade val="100000"/>
                  <a:satMod val="130000"/>
                  <a:alpha val="28000"/>
                </a:schemeClr>
              </a:gs>
              <a:gs pos="100000">
                <a:schemeClr val="accent3">
                  <a:tint val="50000"/>
                  <a:shade val="100000"/>
                  <a:satMod val="350000"/>
                  <a:alpha val="28000"/>
                </a:schemeClr>
              </a:gs>
            </a:gsLst>
            <a:lin ang="16200000" scaled="0"/>
            <a:tileRect/>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Oval 15"/>
          <p:cNvSpPr/>
          <p:nvPr/>
        </p:nvSpPr>
        <p:spPr>
          <a:xfrm>
            <a:off x="2895600" y="1066800"/>
            <a:ext cx="3429000" cy="685800"/>
          </a:xfrm>
          <a:prstGeom prst="ellipse">
            <a:avLst/>
          </a:prstGeom>
          <a:gradFill flip="none" rotWithShape="1">
            <a:gsLst>
              <a:gs pos="0">
                <a:schemeClr val="accent3">
                  <a:tint val="100000"/>
                  <a:shade val="100000"/>
                  <a:satMod val="130000"/>
                  <a:alpha val="28000"/>
                </a:schemeClr>
              </a:gs>
              <a:gs pos="100000">
                <a:schemeClr val="accent3">
                  <a:tint val="50000"/>
                  <a:shade val="100000"/>
                  <a:satMod val="350000"/>
                  <a:alpha val="28000"/>
                </a:schemeClr>
              </a:gs>
            </a:gsLst>
            <a:lin ang="16200000" scaled="0"/>
            <a:tileRect/>
          </a:gradFill>
          <a:ln>
            <a:solidFill>
              <a:schemeClr val="accent3">
                <a:shade val="95000"/>
                <a:satMod val="10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4495800" y="5638800"/>
            <a:ext cx="5715000" cy="1143000"/>
          </a:xfrm>
        </p:spPr>
        <p:txBody>
          <a:bodyPr>
            <a:noAutofit/>
          </a:bodyPr>
          <a:lstStyle/>
          <a:p>
            <a:pPr>
              <a:buNone/>
            </a:pPr>
            <a:r>
              <a:rPr lang="en-US" sz="1800" dirty="0" smtClean="0">
                <a:cs typeface="Calibri"/>
              </a:rPr>
              <a:t>Enzyme sequence available: L</a:t>
            </a:r>
            <a:r>
              <a:rPr lang="en-US" sz="1800" baseline="-25000" dirty="0" smtClean="0">
                <a:cs typeface="Calibri"/>
              </a:rPr>
              <a:t>0</a:t>
            </a:r>
            <a:r>
              <a:rPr lang="en-US" sz="1800" dirty="0" smtClean="0">
                <a:cs typeface="Calibri"/>
              </a:rPr>
              <a:t>-L</a:t>
            </a:r>
            <a:r>
              <a:rPr lang="en-US" sz="1800" baseline="-25000" dirty="0" smtClean="0">
                <a:cs typeface="Calibri"/>
              </a:rPr>
              <a:t>3</a:t>
            </a:r>
          </a:p>
          <a:p>
            <a:pPr>
              <a:buNone/>
            </a:pPr>
            <a:r>
              <a:rPr lang="en-US" sz="1800" dirty="0" smtClean="0">
                <a:cs typeface="Calibri"/>
              </a:rPr>
              <a:t>Low confidence sequence prediction possible: L</a:t>
            </a:r>
            <a:r>
              <a:rPr lang="en-US" sz="1800" baseline="-25000" dirty="0" smtClean="0">
                <a:cs typeface="Calibri"/>
              </a:rPr>
              <a:t>4</a:t>
            </a:r>
            <a:r>
              <a:rPr lang="en-US" sz="1800" dirty="0" smtClean="0">
                <a:cs typeface="Calibri"/>
              </a:rPr>
              <a:t> </a:t>
            </a:r>
          </a:p>
          <a:p>
            <a:pPr>
              <a:buNone/>
            </a:pPr>
            <a:r>
              <a:rPr lang="en-US" sz="1800" dirty="0" smtClean="0">
                <a:cs typeface="Calibri"/>
              </a:rPr>
              <a:t>De-novo sequence construction required: L</a:t>
            </a:r>
            <a:r>
              <a:rPr lang="en-US" sz="1800" baseline="-25000" dirty="0" smtClean="0">
                <a:cs typeface="Calibri"/>
              </a:rPr>
              <a:t>5</a:t>
            </a:r>
            <a:endParaRPr lang="en-US" sz="1800" dirty="0" smtClean="0">
              <a:cs typeface="Calibri"/>
            </a:endParaRPr>
          </a:p>
        </p:txBody>
      </p:sp>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48</a:t>
            </a:fld>
            <a:endParaRPr lang="en-US" dirty="0"/>
          </a:p>
        </p:txBody>
      </p:sp>
      <p:sp>
        <p:nvSpPr>
          <p:cNvPr id="9" name="TextBox 4"/>
          <p:cNvSpPr txBox="1">
            <a:spLocks noChangeArrowheads="1"/>
          </p:cNvSpPr>
          <p:nvPr/>
        </p:nvSpPr>
        <p:spPr bwMode="auto">
          <a:xfrm>
            <a:off x="304800" y="130175"/>
            <a:ext cx="8610600" cy="954107"/>
          </a:xfrm>
          <a:prstGeom prst="rect">
            <a:avLst/>
          </a:prstGeom>
          <a:noFill/>
          <a:ln w="9525">
            <a:noFill/>
            <a:miter lim="800000"/>
            <a:headEnd/>
            <a:tailEnd/>
          </a:ln>
        </p:spPr>
        <p:txBody>
          <a:bodyPr>
            <a:spAutoFit/>
          </a:bodyPr>
          <a:lstStyle/>
          <a:p>
            <a:r>
              <a:rPr lang="en-US" sz="2800" dirty="0" smtClean="0">
                <a:latin typeface="Rockwell Extra Bold" pitchFamily="18" charset="0"/>
              </a:rPr>
              <a:t>Chemicals by their difficulty of biosynthesis</a:t>
            </a:r>
            <a:endParaRPr lang="en-US" sz="1600" dirty="0">
              <a:latin typeface="Rockwell Extra Bold" pitchFamily="18" charset="0"/>
            </a:endParaRPr>
          </a:p>
        </p:txBody>
      </p:sp>
      <p:sp>
        <p:nvSpPr>
          <p:cNvPr id="10" name="Rectangle 9"/>
          <p:cNvSpPr/>
          <p:nvPr/>
        </p:nvSpPr>
        <p:spPr>
          <a:xfrm>
            <a:off x="3297040" y="1232356"/>
            <a:ext cx="2702320" cy="369332"/>
          </a:xfrm>
          <a:prstGeom prst="rect">
            <a:avLst/>
          </a:prstGeom>
        </p:spPr>
        <p:txBody>
          <a:bodyPr wrap="none">
            <a:spAutoFit/>
          </a:bodyPr>
          <a:lstStyle/>
          <a:p>
            <a:pPr lvl="0" algn="ctr" defTabSz="457200">
              <a:spcBef>
                <a:spcPct val="20000"/>
              </a:spcBef>
            </a:pPr>
            <a:r>
              <a:rPr lang="en-US" dirty="0" smtClean="0">
                <a:solidFill>
                  <a:srgbClr val="1F497D">
                    <a:lumMod val="60000"/>
                    <a:lumOff val="40000"/>
                  </a:srgbClr>
                </a:solidFill>
                <a:cs typeface="Calibri"/>
              </a:rPr>
              <a:t>L</a:t>
            </a:r>
            <a:r>
              <a:rPr lang="en-US" baseline="-25000" dirty="0" smtClean="0">
                <a:solidFill>
                  <a:srgbClr val="1F497D">
                    <a:lumMod val="60000"/>
                    <a:lumOff val="40000"/>
                  </a:srgbClr>
                </a:solidFill>
                <a:cs typeface="Calibri"/>
              </a:rPr>
              <a:t>0</a:t>
            </a:r>
            <a:r>
              <a:rPr lang="en-US" dirty="0" smtClean="0">
                <a:solidFill>
                  <a:srgbClr val="1F497D">
                    <a:lumMod val="60000"/>
                    <a:lumOff val="40000"/>
                  </a:srgbClr>
                </a:solidFill>
                <a:cs typeface="Calibri"/>
              </a:rPr>
              <a:t>: </a:t>
            </a:r>
            <a:r>
              <a:rPr lang="en-US" dirty="0" smtClean="0">
                <a:solidFill>
                  <a:prstClr val="black"/>
                </a:solidFill>
                <a:cs typeface="Calibri"/>
              </a:rPr>
              <a:t>Pathway exists in </a:t>
            </a:r>
            <a:r>
              <a:rPr lang="en-US" i="1" dirty="0" smtClean="0">
                <a:solidFill>
                  <a:prstClr val="black"/>
                </a:solidFill>
                <a:cs typeface="Calibri"/>
              </a:rPr>
              <a:t>E. coli</a:t>
            </a:r>
          </a:p>
        </p:txBody>
      </p:sp>
      <p:sp>
        <p:nvSpPr>
          <p:cNvPr id="11" name="Rectangle 10"/>
          <p:cNvSpPr/>
          <p:nvPr/>
        </p:nvSpPr>
        <p:spPr>
          <a:xfrm>
            <a:off x="2852508" y="1828800"/>
            <a:ext cx="3591385" cy="369332"/>
          </a:xfrm>
          <a:prstGeom prst="rect">
            <a:avLst/>
          </a:prstGeom>
        </p:spPr>
        <p:txBody>
          <a:bodyPr wrap="none">
            <a:spAutoFit/>
          </a:bodyPr>
          <a:lstStyle/>
          <a:p>
            <a:pPr lvl="0" algn="ctr" defTabSz="457200">
              <a:spcBef>
                <a:spcPct val="20000"/>
              </a:spcBef>
            </a:pPr>
            <a:r>
              <a:rPr lang="en-US" dirty="0" smtClean="0">
                <a:solidFill>
                  <a:srgbClr val="1F497D">
                    <a:lumMod val="60000"/>
                    <a:lumOff val="40000"/>
                  </a:srgbClr>
                </a:solidFill>
                <a:cs typeface="Calibri"/>
              </a:rPr>
              <a:t>L</a:t>
            </a:r>
            <a:r>
              <a:rPr lang="en-US" baseline="-25000" dirty="0" smtClean="0">
                <a:solidFill>
                  <a:srgbClr val="1F497D">
                    <a:lumMod val="60000"/>
                    <a:lumOff val="40000"/>
                  </a:srgbClr>
                </a:solidFill>
                <a:cs typeface="Calibri"/>
              </a:rPr>
              <a:t>1</a:t>
            </a:r>
            <a:r>
              <a:rPr lang="en-US" dirty="0" smtClean="0">
                <a:solidFill>
                  <a:srgbClr val="1F497D">
                    <a:lumMod val="60000"/>
                    <a:lumOff val="40000"/>
                  </a:srgbClr>
                </a:solidFill>
                <a:cs typeface="Calibri"/>
              </a:rPr>
              <a:t>: </a:t>
            </a:r>
            <a:r>
              <a:rPr lang="en-US" dirty="0" smtClean="0">
                <a:solidFill>
                  <a:prstClr val="black"/>
                </a:solidFill>
                <a:cs typeface="Calibri"/>
              </a:rPr>
              <a:t>Pathway exists in other organism</a:t>
            </a:r>
            <a:endParaRPr lang="en-US" i="1" dirty="0" smtClean="0">
              <a:solidFill>
                <a:prstClr val="black"/>
              </a:solidFill>
              <a:cs typeface="Calibri"/>
            </a:endParaRPr>
          </a:p>
        </p:txBody>
      </p:sp>
      <p:sp>
        <p:nvSpPr>
          <p:cNvPr id="12" name="Rectangle 11"/>
          <p:cNvSpPr/>
          <p:nvPr/>
        </p:nvSpPr>
        <p:spPr>
          <a:xfrm>
            <a:off x="1828800" y="2438400"/>
            <a:ext cx="5638800" cy="646331"/>
          </a:xfrm>
          <a:prstGeom prst="rect">
            <a:avLst/>
          </a:prstGeom>
        </p:spPr>
        <p:txBody>
          <a:bodyPr wrap="square">
            <a:spAutoFit/>
          </a:bodyPr>
          <a:lstStyle/>
          <a:p>
            <a:pPr lvl="0" algn="ctr" defTabSz="457200">
              <a:spcBef>
                <a:spcPct val="20000"/>
              </a:spcBef>
            </a:pPr>
            <a:r>
              <a:rPr lang="en-US" dirty="0" smtClean="0">
                <a:solidFill>
                  <a:srgbClr val="1F497D">
                    <a:lumMod val="60000"/>
                    <a:lumOff val="40000"/>
                  </a:srgbClr>
                </a:solidFill>
                <a:cs typeface="Calibri"/>
              </a:rPr>
              <a:t>L</a:t>
            </a:r>
            <a:r>
              <a:rPr lang="en-US" baseline="-25000" dirty="0" smtClean="0">
                <a:solidFill>
                  <a:srgbClr val="1F497D">
                    <a:lumMod val="60000"/>
                    <a:lumOff val="40000"/>
                  </a:srgbClr>
                </a:solidFill>
                <a:cs typeface="Calibri"/>
              </a:rPr>
              <a:t>2</a:t>
            </a:r>
            <a:r>
              <a:rPr lang="en-US" dirty="0" smtClean="0">
                <a:solidFill>
                  <a:srgbClr val="1F497D">
                    <a:lumMod val="60000"/>
                    <a:lumOff val="40000"/>
                  </a:srgbClr>
                </a:solidFill>
                <a:cs typeface="Calibri"/>
              </a:rPr>
              <a:t>: </a:t>
            </a:r>
            <a:r>
              <a:rPr lang="en-US" dirty="0" smtClean="0">
                <a:solidFill>
                  <a:prstClr val="black"/>
                </a:solidFill>
                <a:cs typeface="Calibri"/>
              </a:rPr>
              <a:t>Pathway requires mix-</a:t>
            </a:r>
            <a:r>
              <a:rPr lang="en-US" dirty="0" err="1" smtClean="0">
                <a:solidFill>
                  <a:prstClr val="black"/>
                </a:solidFill>
                <a:cs typeface="Calibri"/>
              </a:rPr>
              <a:t>n</a:t>
            </a:r>
            <a:r>
              <a:rPr lang="en-US" dirty="0" smtClean="0">
                <a:solidFill>
                  <a:prstClr val="black"/>
                </a:solidFill>
                <a:cs typeface="Calibri"/>
              </a:rPr>
              <a:t>-match across different organisms, but enzymes exist natural</a:t>
            </a:r>
            <a:endParaRPr lang="en-US" i="1" dirty="0" smtClean="0">
              <a:solidFill>
                <a:prstClr val="black"/>
              </a:solidFill>
              <a:cs typeface="Calibri"/>
            </a:endParaRPr>
          </a:p>
        </p:txBody>
      </p:sp>
      <p:sp>
        <p:nvSpPr>
          <p:cNvPr id="13" name="Rectangle 12"/>
          <p:cNvSpPr/>
          <p:nvPr/>
        </p:nvSpPr>
        <p:spPr>
          <a:xfrm>
            <a:off x="2019300" y="3239869"/>
            <a:ext cx="5257800" cy="646331"/>
          </a:xfrm>
          <a:prstGeom prst="rect">
            <a:avLst/>
          </a:prstGeom>
        </p:spPr>
        <p:txBody>
          <a:bodyPr wrap="square">
            <a:spAutoFit/>
          </a:bodyPr>
          <a:lstStyle/>
          <a:p>
            <a:pPr lvl="0" algn="ctr" defTabSz="457200">
              <a:spcBef>
                <a:spcPct val="20000"/>
              </a:spcBef>
            </a:pPr>
            <a:r>
              <a:rPr lang="en-US" dirty="0" smtClean="0">
                <a:solidFill>
                  <a:srgbClr val="1F497D">
                    <a:lumMod val="60000"/>
                    <a:lumOff val="40000"/>
                  </a:srgbClr>
                </a:solidFill>
                <a:cs typeface="Calibri"/>
              </a:rPr>
              <a:t>L</a:t>
            </a:r>
            <a:r>
              <a:rPr lang="en-US" baseline="-25000" dirty="0" smtClean="0">
                <a:solidFill>
                  <a:srgbClr val="1F497D">
                    <a:lumMod val="60000"/>
                    <a:lumOff val="40000"/>
                  </a:srgbClr>
                </a:solidFill>
                <a:cs typeface="Calibri"/>
              </a:rPr>
              <a:t>3</a:t>
            </a:r>
            <a:r>
              <a:rPr lang="en-US" dirty="0" smtClean="0">
                <a:solidFill>
                  <a:srgbClr val="1F497D">
                    <a:lumMod val="60000"/>
                    <a:lumOff val="40000"/>
                  </a:srgbClr>
                </a:solidFill>
                <a:cs typeface="Calibri"/>
              </a:rPr>
              <a:t>: </a:t>
            </a:r>
            <a:r>
              <a:rPr lang="en-US" dirty="0" smtClean="0">
                <a:solidFill>
                  <a:prstClr val="black"/>
                </a:solidFill>
                <a:cs typeface="Calibri"/>
              </a:rPr>
              <a:t>Natural enzymes exist but new substrate unnatural (i.e., SAR predicts enzyme should work)</a:t>
            </a:r>
          </a:p>
        </p:txBody>
      </p:sp>
      <p:sp>
        <p:nvSpPr>
          <p:cNvPr id="14" name="Rectangle 13"/>
          <p:cNvSpPr/>
          <p:nvPr/>
        </p:nvSpPr>
        <p:spPr>
          <a:xfrm>
            <a:off x="2209800" y="4114800"/>
            <a:ext cx="4876800" cy="646331"/>
          </a:xfrm>
          <a:prstGeom prst="rect">
            <a:avLst/>
          </a:prstGeom>
        </p:spPr>
        <p:txBody>
          <a:bodyPr wrap="square">
            <a:spAutoFit/>
          </a:bodyPr>
          <a:lstStyle/>
          <a:p>
            <a:pPr lvl="0" algn="ctr" defTabSz="457200">
              <a:spcBef>
                <a:spcPct val="20000"/>
              </a:spcBef>
            </a:pPr>
            <a:r>
              <a:rPr lang="en-US" dirty="0" smtClean="0">
                <a:solidFill>
                  <a:srgbClr val="1F497D">
                    <a:lumMod val="60000"/>
                    <a:lumOff val="40000"/>
                  </a:srgbClr>
                </a:solidFill>
                <a:cs typeface="Calibri"/>
              </a:rPr>
              <a:t>L</a:t>
            </a:r>
            <a:r>
              <a:rPr lang="en-US" baseline="-25000" dirty="0" smtClean="0">
                <a:solidFill>
                  <a:srgbClr val="1F497D">
                    <a:lumMod val="60000"/>
                    <a:lumOff val="40000"/>
                  </a:srgbClr>
                </a:solidFill>
                <a:cs typeface="Calibri"/>
              </a:rPr>
              <a:t>4</a:t>
            </a:r>
            <a:r>
              <a:rPr lang="en-US" dirty="0" smtClean="0">
                <a:solidFill>
                  <a:srgbClr val="1F497D">
                    <a:lumMod val="60000"/>
                    <a:lumOff val="40000"/>
                  </a:srgbClr>
                </a:solidFill>
                <a:cs typeface="Calibri"/>
              </a:rPr>
              <a:t>: </a:t>
            </a:r>
            <a:r>
              <a:rPr lang="en-US" dirty="0" smtClean="0">
                <a:solidFill>
                  <a:prstClr val="black"/>
                </a:solidFill>
                <a:cs typeface="Calibri"/>
              </a:rPr>
              <a:t>Transformation natural but substrate unnatural (i.e., no SAR applies) </a:t>
            </a:r>
            <a:endParaRPr lang="en-US" i="1" dirty="0" smtClean="0">
              <a:solidFill>
                <a:prstClr val="black"/>
              </a:solidFill>
              <a:cs typeface="Calibri"/>
            </a:endParaRPr>
          </a:p>
        </p:txBody>
      </p:sp>
      <p:sp>
        <p:nvSpPr>
          <p:cNvPr id="15" name="Rectangle 14"/>
          <p:cNvSpPr/>
          <p:nvPr/>
        </p:nvSpPr>
        <p:spPr>
          <a:xfrm>
            <a:off x="2800560" y="4888468"/>
            <a:ext cx="3695280" cy="369332"/>
          </a:xfrm>
          <a:prstGeom prst="rect">
            <a:avLst/>
          </a:prstGeom>
        </p:spPr>
        <p:txBody>
          <a:bodyPr wrap="none">
            <a:spAutoFit/>
          </a:bodyPr>
          <a:lstStyle/>
          <a:p>
            <a:pPr lvl="0" algn="ctr" defTabSz="457200">
              <a:spcBef>
                <a:spcPct val="20000"/>
              </a:spcBef>
            </a:pPr>
            <a:r>
              <a:rPr lang="en-US" dirty="0" smtClean="0">
                <a:solidFill>
                  <a:srgbClr val="1F497D">
                    <a:lumMod val="60000"/>
                    <a:lumOff val="40000"/>
                  </a:srgbClr>
                </a:solidFill>
                <a:cs typeface="Calibri"/>
              </a:rPr>
              <a:t>L</a:t>
            </a:r>
            <a:r>
              <a:rPr lang="en-US" baseline="-25000" dirty="0" smtClean="0">
                <a:solidFill>
                  <a:srgbClr val="1F497D">
                    <a:lumMod val="60000"/>
                    <a:lumOff val="40000"/>
                  </a:srgbClr>
                </a:solidFill>
                <a:cs typeface="Calibri"/>
              </a:rPr>
              <a:t>5</a:t>
            </a:r>
            <a:r>
              <a:rPr lang="en-US" dirty="0" smtClean="0">
                <a:solidFill>
                  <a:srgbClr val="1F497D">
                    <a:lumMod val="60000"/>
                    <a:lumOff val="40000"/>
                  </a:srgbClr>
                </a:solidFill>
                <a:cs typeface="Calibri"/>
              </a:rPr>
              <a:t>: </a:t>
            </a:r>
            <a:r>
              <a:rPr lang="en-US" dirty="0" smtClean="0">
                <a:solidFill>
                  <a:prstClr val="black"/>
                </a:solidFill>
                <a:cs typeface="Calibri"/>
              </a:rPr>
              <a:t>Unnatural catalytic transformation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18" grpId="0" animBg="1"/>
      <p:bldP spid="17" grpId="0" animBg="1"/>
      <p:bldP spid="16" grpId="0" animBg="1"/>
      <p:bldP spid="3" grpId="0" uiExpand="1"/>
      <p:bldP spid="10" grpId="0"/>
      <p:bldP spid="11" grpId="0"/>
      <p:bldP spid="12" grpId="0"/>
      <p:bldP spid="13" grpId="0"/>
      <p:bldP spid="14" grpId="0"/>
      <p:bldP spid="15" grpId="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 name="Rounded Rectangle 45"/>
          <p:cNvSpPr/>
          <p:nvPr/>
        </p:nvSpPr>
        <p:spPr>
          <a:xfrm>
            <a:off x="228600" y="457200"/>
            <a:ext cx="5410200" cy="5867400"/>
          </a:xfrm>
          <a:prstGeom prst="roundRect">
            <a:avLst>
              <a:gd name="adj" fmla="val 6573"/>
            </a:avLst>
          </a:prstGeom>
          <a:gradFill flip="none" rotWithShape="1">
            <a:gsLst>
              <a:gs pos="0">
                <a:schemeClr val="accent1">
                  <a:tint val="100000"/>
                  <a:shade val="100000"/>
                  <a:satMod val="130000"/>
                  <a:alpha val="13000"/>
                </a:schemeClr>
              </a:gs>
              <a:gs pos="100000">
                <a:schemeClr val="accent1">
                  <a:tint val="50000"/>
                  <a:shade val="100000"/>
                  <a:satMod val="350000"/>
                  <a:alpha val="1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533400" y="723900"/>
            <a:ext cx="4823602" cy="1257300"/>
            <a:chOff x="367862" y="1219199"/>
            <a:chExt cx="4823602" cy="1257300"/>
          </a:xfrm>
        </p:grpSpPr>
        <p:pic>
          <p:nvPicPr>
            <p:cNvPr id="3" name="Picture 2" descr="substrate.png"/>
            <p:cNvPicPr>
              <a:picLocks noChangeAspect="1"/>
            </p:cNvPicPr>
            <p:nvPr/>
          </p:nvPicPr>
          <p:blipFill>
            <a:blip r:embed="rId2">
              <a:clrChange>
                <a:clrFrom>
                  <a:srgbClr val="FFFFFF"/>
                </a:clrFrom>
                <a:clrTo>
                  <a:srgbClr val="FFFFFF">
                    <a:alpha val="0"/>
                  </a:srgbClr>
                </a:clrTo>
              </a:clrChange>
            </a:blip>
            <a:stretch>
              <a:fillRect/>
            </a:stretch>
          </p:blipFill>
          <p:spPr>
            <a:xfrm>
              <a:off x="367862" y="1266745"/>
              <a:ext cx="1834690" cy="1208786"/>
            </a:xfrm>
            <a:prstGeom prst="rect">
              <a:avLst/>
            </a:prstGeom>
            <a:ln>
              <a:noFill/>
            </a:ln>
            <a:effectLst/>
          </p:spPr>
        </p:pic>
        <p:pic>
          <p:nvPicPr>
            <p:cNvPr id="4" name="Picture 3" descr="product.png"/>
            <p:cNvPicPr>
              <a:picLocks noChangeAspect="1"/>
            </p:cNvPicPr>
            <p:nvPr/>
          </p:nvPicPr>
          <p:blipFill>
            <a:blip r:embed="rId3">
              <a:clrChange>
                <a:clrFrom>
                  <a:srgbClr val="FFFFFF"/>
                </a:clrFrom>
                <a:clrTo>
                  <a:srgbClr val="FFFFFF">
                    <a:alpha val="0"/>
                  </a:srgbClr>
                </a:clrTo>
              </a:clrChange>
            </a:blip>
            <a:stretch>
              <a:fillRect/>
            </a:stretch>
          </p:blipFill>
          <p:spPr>
            <a:xfrm>
              <a:off x="3379279" y="1219199"/>
              <a:ext cx="1812185" cy="1257300"/>
            </a:xfrm>
            <a:prstGeom prst="rect">
              <a:avLst/>
            </a:prstGeom>
            <a:ln>
              <a:noFill/>
            </a:ln>
            <a:effectLst/>
          </p:spPr>
        </p:pic>
        <p:cxnSp>
          <p:nvCxnSpPr>
            <p:cNvPr id="37" name="Straight Arrow Connector 36"/>
            <p:cNvCxnSpPr/>
            <p:nvPr/>
          </p:nvCxnSpPr>
          <p:spPr>
            <a:xfrm>
              <a:off x="2362200" y="1905000"/>
              <a:ext cx="8382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228600" y="2122170"/>
            <a:ext cx="5333949" cy="2221230"/>
            <a:chOff x="152400" y="2122169"/>
            <a:chExt cx="5333949" cy="2221230"/>
          </a:xfrm>
        </p:grpSpPr>
        <p:pic>
          <p:nvPicPr>
            <p:cNvPr id="8" name="Picture 7" descr="Mol.image.png"/>
            <p:cNvPicPr>
              <a:picLocks noChangeAspect="1"/>
            </p:cNvPicPr>
            <p:nvPr/>
          </p:nvPicPr>
          <p:blipFill>
            <a:blip r:embed="rId4">
              <a:clrChange>
                <a:clrFrom>
                  <a:srgbClr val="FFFFFF"/>
                </a:clrFrom>
                <a:clrTo>
                  <a:srgbClr val="FFFFFF">
                    <a:alpha val="0"/>
                  </a:srgbClr>
                </a:clrTo>
              </a:clrChange>
            </a:blip>
            <a:stretch>
              <a:fillRect/>
            </a:stretch>
          </p:blipFill>
          <p:spPr>
            <a:xfrm>
              <a:off x="152400" y="2122169"/>
              <a:ext cx="2241959" cy="2221230"/>
            </a:xfrm>
            <a:prstGeom prst="rect">
              <a:avLst/>
            </a:prstGeom>
          </p:spPr>
        </p:pic>
        <p:pic>
          <p:nvPicPr>
            <p:cNvPr id="9" name="Picture 8" descr="Mol.image-1.png"/>
            <p:cNvPicPr>
              <a:picLocks noChangeAspect="1"/>
            </p:cNvPicPr>
            <p:nvPr/>
          </p:nvPicPr>
          <p:blipFill>
            <a:blip r:embed="rId5">
              <a:clrChange>
                <a:clrFrom>
                  <a:srgbClr val="FFFFFF"/>
                </a:clrFrom>
                <a:clrTo>
                  <a:srgbClr val="FFFFFF">
                    <a:alpha val="0"/>
                  </a:srgbClr>
                </a:clrTo>
              </a:clrChange>
            </a:blip>
            <a:stretch>
              <a:fillRect/>
            </a:stretch>
          </p:blipFill>
          <p:spPr>
            <a:xfrm>
              <a:off x="3251875" y="2122169"/>
              <a:ext cx="2234474" cy="2213816"/>
            </a:xfrm>
            <a:prstGeom prst="rect">
              <a:avLst/>
            </a:prstGeom>
          </p:spPr>
        </p:pic>
        <p:cxnSp>
          <p:nvCxnSpPr>
            <p:cNvPr id="39" name="Straight Arrow Connector 38"/>
            <p:cNvCxnSpPr/>
            <p:nvPr/>
          </p:nvCxnSpPr>
          <p:spPr>
            <a:xfrm>
              <a:off x="2362200" y="3505200"/>
              <a:ext cx="8382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609600" y="4572000"/>
            <a:ext cx="4298522" cy="1507792"/>
            <a:chOff x="589114" y="4283408"/>
            <a:chExt cx="4298522" cy="1507792"/>
          </a:xfrm>
        </p:grpSpPr>
        <p:pic>
          <p:nvPicPr>
            <p:cNvPr id="13" name="Picture 12" descr="Mol.image.png"/>
            <p:cNvPicPr>
              <a:picLocks noChangeAspect="1"/>
            </p:cNvPicPr>
            <p:nvPr/>
          </p:nvPicPr>
          <p:blipFill>
            <a:blip r:embed="rId6">
              <a:clrChange>
                <a:clrFrom>
                  <a:srgbClr val="FFFFFF"/>
                </a:clrFrom>
                <a:clrTo>
                  <a:srgbClr val="FFFFFF">
                    <a:alpha val="0"/>
                  </a:srgbClr>
                </a:clrTo>
              </a:clrChange>
            </a:blip>
            <a:stretch>
              <a:fillRect/>
            </a:stretch>
          </p:blipFill>
          <p:spPr>
            <a:xfrm>
              <a:off x="589114" y="4408170"/>
              <a:ext cx="1632145" cy="1383030"/>
            </a:xfrm>
            <a:prstGeom prst="rect">
              <a:avLst/>
            </a:prstGeom>
          </p:spPr>
        </p:pic>
        <p:pic>
          <p:nvPicPr>
            <p:cNvPr id="14" name="Picture 13" descr="Mol.image-1.png"/>
            <p:cNvPicPr>
              <a:picLocks noChangeAspect="1"/>
            </p:cNvPicPr>
            <p:nvPr/>
          </p:nvPicPr>
          <p:blipFill>
            <a:blip r:embed="rId7">
              <a:clrChange>
                <a:clrFrom>
                  <a:srgbClr val="FFFFFF"/>
                </a:clrFrom>
                <a:clrTo>
                  <a:srgbClr val="FFFFFF">
                    <a:alpha val="0"/>
                  </a:srgbClr>
                </a:clrTo>
              </a:clrChange>
            </a:blip>
            <a:stretch>
              <a:fillRect/>
            </a:stretch>
          </p:blipFill>
          <p:spPr>
            <a:xfrm>
              <a:off x="3307623" y="4283408"/>
              <a:ext cx="1580013" cy="1338854"/>
            </a:xfrm>
            <a:prstGeom prst="rect">
              <a:avLst/>
            </a:prstGeom>
          </p:spPr>
        </p:pic>
        <p:cxnSp>
          <p:nvCxnSpPr>
            <p:cNvPr id="40" name="Straight Arrow Connector 39"/>
            <p:cNvCxnSpPr/>
            <p:nvPr/>
          </p:nvCxnSpPr>
          <p:spPr>
            <a:xfrm>
              <a:off x="2362200" y="5029200"/>
              <a:ext cx="8382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5" name="Group 44"/>
          <p:cNvGrpSpPr/>
          <p:nvPr/>
        </p:nvGrpSpPr>
        <p:grpSpPr>
          <a:xfrm>
            <a:off x="5867400" y="2769108"/>
            <a:ext cx="3124200" cy="1269492"/>
            <a:chOff x="5334000" y="1981200"/>
            <a:chExt cx="3124200" cy="1269492"/>
          </a:xfrm>
        </p:grpSpPr>
        <p:pic>
          <p:nvPicPr>
            <p:cNvPr id="18" name="Picture 17" descr="substrate.png"/>
            <p:cNvPicPr>
              <a:picLocks noChangeAspect="1"/>
            </p:cNvPicPr>
            <p:nvPr/>
          </p:nvPicPr>
          <p:blipFill>
            <a:blip r:embed="rId2">
              <a:clrChange>
                <a:clrFrom>
                  <a:srgbClr val="FFFFFF"/>
                </a:clrFrom>
                <a:clrTo>
                  <a:srgbClr val="FFFFFF">
                    <a:alpha val="0"/>
                  </a:srgbClr>
                </a:clrTo>
              </a:clrChange>
            </a:blip>
            <a:srcRect l="29964" t="38832" r="49738" b="7081"/>
            <a:stretch>
              <a:fillRect/>
            </a:stretch>
          </p:blipFill>
          <p:spPr>
            <a:xfrm>
              <a:off x="5596197" y="2209067"/>
              <a:ext cx="533400" cy="990600"/>
            </a:xfrm>
            <a:prstGeom prst="rect">
              <a:avLst/>
            </a:prstGeom>
            <a:ln>
              <a:noFill/>
            </a:ln>
            <a:effectLst/>
          </p:spPr>
        </p:pic>
        <p:pic>
          <p:nvPicPr>
            <p:cNvPr id="19" name="Picture 18" descr="product.png"/>
            <p:cNvPicPr>
              <a:picLocks noChangeAspect="1"/>
            </p:cNvPicPr>
            <p:nvPr/>
          </p:nvPicPr>
          <p:blipFill>
            <a:blip r:embed="rId3">
              <a:clrChange>
                <a:clrFrom>
                  <a:srgbClr val="FFFFFF"/>
                </a:clrFrom>
                <a:clrTo>
                  <a:srgbClr val="FFFFFF">
                    <a:alpha val="0"/>
                  </a:srgbClr>
                </a:clrTo>
              </a:clrChange>
            </a:blip>
            <a:srcRect l="23487" t="32000" r="49552"/>
            <a:stretch>
              <a:fillRect/>
            </a:stretch>
          </p:blipFill>
          <p:spPr>
            <a:xfrm>
              <a:off x="7581900" y="1981200"/>
              <a:ext cx="685800" cy="1269492"/>
            </a:xfrm>
            <a:prstGeom prst="rect">
              <a:avLst/>
            </a:prstGeom>
            <a:ln>
              <a:noFill/>
            </a:ln>
            <a:effectLst/>
          </p:spPr>
        </p:pic>
        <p:sp>
          <p:nvSpPr>
            <p:cNvPr id="20" name="TextBox 19"/>
            <p:cNvSpPr txBox="1"/>
            <p:nvPr/>
          </p:nvSpPr>
          <p:spPr>
            <a:xfrm>
              <a:off x="5334000" y="2096136"/>
              <a:ext cx="414597" cy="646331"/>
            </a:xfrm>
            <a:prstGeom prst="rect">
              <a:avLst/>
            </a:prstGeom>
            <a:noFill/>
          </p:spPr>
          <p:txBody>
            <a:bodyPr wrap="none" rtlCol="0">
              <a:spAutoFit/>
            </a:bodyPr>
            <a:lstStyle/>
            <a:p>
              <a:r>
                <a:rPr lang="en-US" sz="3600" dirty="0" smtClean="0"/>
                <a:t>*</a:t>
              </a:r>
              <a:endParaRPr lang="en-US" sz="3600" dirty="0"/>
            </a:p>
          </p:txBody>
        </p:sp>
        <p:sp>
          <p:nvSpPr>
            <p:cNvPr id="21" name="TextBox 20"/>
            <p:cNvSpPr txBox="1"/>
            <p:nvPr/>
          </p:nvSpPr>
          <p:spPr>
            <a:xfrm>
              <a:off x="5977197" y="2096136"/>
              <a:ext cx="414597" cy="646331"/>
            </a:xfrm>
            <a:prstGeom prst="rect">
              <a:avLst/>
            </a:prstGeom>
            <a:noFill/>
          </p:spPr>
          <p:txBody>
            <a:bodyPr wrap="none" rtlCol="0">
              <a:spAutoFit/>
            </a:bodyPr>
            <a:lstStyle/>
            <a:p>
              <a:r>
                <a:rPr lang="en-US" sz="3600" dirty="0" smtClean="0"/>
                <a:t>*</a:t>
              </a:r>
              <a:endParaRPr lang="en-US" sz="3600" dirty="0"/>
            </a:p>
          </p:txBody>
        </p:sp>
        <p:sp>
          <p:nvSpPr>
            <p:cNvPr id="22" name="TextBox 21"/>
            <p:cNvSpPr txBox="1"/>
            <p:nvPr/>
          </p:nvSpPr>
          <p:spPr>
            <a:xfrm>
              <a:off x="7400406" y="2033369"/>
              <a:ext cx="414597" cy="646331"/>
            </a:xfrm>
            <a:prstGeom prst="rect">
              <a:avLst/>
            </a:prstGeom>
            <a:noFill/>
          </p:spPr>
          <p:txBody>
            <a:bodyPr wrap="none" rtlCol="0">
              <a:spAutoFit/>
            </a:bodyPr>
            <a:lstStyle/>
            <a:p>
              <a:r>
                <a:rPr lang="en-US" sz="3600" dirty="0" smtClean="0"/>
                <a:t>*</a:t>
              </a:r>
              <a:endParaRPr lang="en-US" sz="3600" dirty="0"/>
            </a:p>
          </p:txBody>
        </p:sp>
        <p:sp>
          <p:nvSpPr>
            <p:cNvPr id="23" name="TextBox 22"/>
            <p:cNvSpPr txBox="1"/>
            <p:nvPr/>
          </p:nvSpPr>
          <p:spPr>
            <a:xfrm>
              <a:off x="8043603" y="2033369"/>
              <a:ext cx="414597" cy="646331"/>
            </a:xfrm>
            <a:prstGeom prst="rect">
              <a:avLst/>
            </a:prstGeom>
            <a:noFill/>
          </p:spPr>
          <p:txBody>
            <a:bodyPr wrap="none" rtlCol="0">
              <a:spAutoFit/>
            </a:bodyPr>
            <a:lstStyle/>
            <a:p>
              <a:r>
                <a:rPr lang="en-US" sz="3600" dirty="0" smtClean="0"/>
                <a:t>*</a:t>
              </a:r>
              <a:endParaRPr lang="en-US" sz="3600" dirty="0"/>
            </a:p>
          </p:txBody>
        </p:sp>
        <p:cxnSp>
          <p:nvCxnSpPr>
            <p:cNvPr id="44" name="Straight Arrow Connector 43"/>
            <p:cNvCxnSpPr/>
            <p:nvPr/>
          </p:nvCxnSpPr>
          <p:spPr>
            <a:xfrm>
              <a:off x="6477000" y="2667000"/>
              <a:ext cx="838200" cy="1588"/>
            </a:xfrm>
            <a:prstGeom prst="straightConnector1">
              <a:avLst/>
            </a:prstGeom>
            <a:ln w="5715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6352482" y="4267200"/>
            <a:ext cx="2350072" cy="646331"/>
          </a:xfrm>
          <a:prstGeom prst="rect">
            <a:avLst/>
          </a:prstGeom>
          <a:noFill/>
        </p:spPr>
        <p:txBody>
          <a:bodyPr wrap="none" rtlCol="0">
            <a:spAutoFit/>
          </a:bodyPr>
          <a:lstStyle/>
          <a:p>
            <a:pPr algn="ctr"/>
            <a:r>
              <a:rPr lang="en-US" dirty="0" smtClean="0"/>
              <a:t>Reaction Operator</a:t>
            </a:r>
          </a:p>
          <a:p>
            <a:pPr algn="ctr"/>
            <a:r>
              <a:rPr lang="en-US" dirty="0" smtClean="0"/>
              <a:t>(algorithmically mined)</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6</a:t>
            </a:fld>
            <a:endParaRPr lang="en-US" dirty="0"/>
          </a:p>
        </p:txBody>
      </p:sp>
      <p:sp>
        <p:nvSpPr>
          <p:cNvPr id="3" name="Isosceles Triangle 2"/>
          <p:cNvSpPr/>
          <p:nvPr/>
        </p:nvSpPr>
        <p:spPr>
          <a:xfrm flipV="1">
            <a:off x="-1524000" y="1524000"/>
            <a:ext cx="12268200" cy="8001000"/>
          </a:xfrm>
          <a:prstGeom prst="triangle">
            <a:avLst>
              <a:gd name="adj" fmla="val 50000"/>
            </a:avLst>
          </a:prstGeom>
          <a:solidFill>
            <a:srgbClr val="77933C">
              <a:alpha val="3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renderedReaction.png"/>
          <p:cNvPicPr>
            <a:picLocks noChangeAspect="1"/>
          </p:cNvPicPr>
          <p:nvPr/>
        </p:nvPicPr>
        <p:blipFill>
          <a:blip r:embed="rId3" cstate="print"/>
          <a:stretch>
            <a:fillRect/>
          </a:stretch>
        </p:blipFill>
        <p:spPr>
          <a:xfrm>
            <a:off x="2743200" y="3459885"/>
            <a:ext cx="3581400" cy="877940"/>
          </a:xfrm>
          <a:prstGeom prst="rect">
            <a:avLst/>
          </a:prstGeom>
        </p:spPr>
      </p:pic>
      <p:pic>
        <p:nvPicPr>
          <p:cNvPr id="6" name="Picture 5" descr="renderedReaction.png"/>
          <p:cNvPicPr>
            <a:picLocks noChangeAspect="1"/>
          </p:cNvPicPr>
          <p:nvPr/>
        </p:nvPicPr>
        <p:blipFill>
          <a:blip r:embed="rId4" cstate="print"/>
          <a:stretch>
            <a:fillRect/>
          </a:stretch>
        </p:blipFill>
        <p:spPr>
          <a:xfrm>
            <a:off x="3124200" y="5288685"/>
            <a:ext cx="2908300" cy="731115"/>
          </a:xfrm>
          <a:prstGeom prst="rect">
            <a:avLst/>
          </a:prstGeom>
        </p:spPr>
      </p:pic>
      <p:sp>
        <p:nvSpPr>
          <p:cNvPr id="7" name="Rectangle 6"/>
          <p:cNvSpPr/>
          <p:nvPr/>
        </p:nvSpPr>
        <p:spPr>
          <a:xfrm>
            <a:off x="533400" y="609600"/>
            <a:ext cx="8229600" cy="369332"/>
          </a:xfrm>
          <a:prstGeom prst="rect">
            <a:avLst/>
          </a:prstGeom>
        </p:spPr>
        <p:txBody>
          <a:bodyPr wrap="square">
            <a:spAutoFit/>
          </a:bodyPr>
          <a:lstStyle/>
          <a:p>
            <a:pPr algn="ctr"/>
            <a:r>
              <a:rPr lang="en-US" dirty="0" smtClean="0"/>
              <a:t>{</a:t>
            </a:r>
            <a:r>
              <a:rPr lang="en-US" dirty="0" err="1" smtClean="0"/>
              <a:t>Saccharomyces</a:t>
            </a:r>
            <a:r>
              <a:rPr lang="en-US" dirty="0" smtClean="0"/>
              <a:t> </a:t>
            </a:r>
            <a:r>
              <a:rPr lang="en-US" dirty="0" err="1" smtClean="0"/>
              <a:t>cerevisiae</a:t>
            </a:r>
            <a:r>
              <a:rPr lang="en-US" dirty="0" smtClean="0"/>
              <a:t>} acetaldehyde + NADH + H+ -&gt; ethanol + NAD+</a:t>
            </a:r>
            <a:endParaRPr lang="en-US" dirty="0"/>
          </a:p>
        </p:txBody>
      </p:sp>
      <p:grpSp>
        <p:nvGrpSpPr>
          <p:cNvPr id="8" name="Group 98"/>
          <p:cNvGrpSpPr/>
          <p:nvPr/>
        </p:nvGrpSpPr>
        <p:grpSpPr>
          <a:xfrm>
            <a:off x="0" y="1676401"/>
            <a:ext cx="9144000" cy="1280018"/>
            <a:chOff x="0" y="2590801"/>
            <a:chExt cx="9144000" cy="1280018"/>
          </a:xfrm>
        </p:grpSpPr>
        <p:pic>
          <p:nvPicPr>
            <p:cNvPr id="9" name="Picture 8" descr="renderedReaction.png"/>
            <p:cNvPicPr>
              <a:picLocks noChangeAspect="1"/>
            </p:cNvPicPr>
            <p:nvPr/>
          </p:nvPicPr>
          <p:blipFill>
            <a:blip r:embed="rId5" cstate="print"/>
            <a:stretch>
              <a:fillRect/>
            </a:stretch>
          </p:blipFill>
          <p:spPr>
            <a:xfrm>
              <a:off x="2891176" y="3048001"/>
              <a:ext cx="3446783" cy="275264"/>
            </a:xfrm>
            <a:prstGeom prst="rect">
              <a:avLst/>
            </a:prstGeom>
          </p:spPr>
        </p:pic>
        <p:sp>
          <p:nvSpPr>
            <p:cNvPr id="10" name="Rectangle 9"/>
            <p:cNvSpPr/>
            <p:nvPr/>
          </p:nvSpPr>
          <p:spPr>
            <a:xfrm>
              <a:off x="2438400" y="2895600"/>
              <a:ext cx="394359" cy="523220"/>
            </a:xfrm>
            <a:prstGeom prst="rect">
              <a:avLst/>
            </a:prstGeom>
          </p:spPr>
          <p:txBody>
            <a:bodyPr wrap="none">
              <a:spAutoFit/>
            </a:bodyPr>
            <a:lstStyle/>
            <a:p>
              <a:r>
                <a:rPr lang="en-US" sz="2800" dirty="0" smtClean="0"/>
                <a:t>+</a:t>
              </a:r>
              <a:endParaRPr lang="en-US" sz="2800" dirty="0"/>
            </a:p>
          </p:txBody>
        </p:sp>
        <p:pic>
          <p:nvPicPr>
            <p:cNvPr id="11" name="Picture 10" descr="NAD+.png"/>
            <p:cNvPicPr>
              <a:picLocks noChangeAspect="1"/>
            </p:cNvPicPr>
            <p:nvPr/>
          </p:nvPicPr>
          <p:blipFill>
            <a:blip r:embed="rId6" cstate="print"/>
            <a:stretch>
              <a:fillRect/>
            </a:stretch>
          </p:blipFill>
          <p:spPr>
            <a:xfrm>
              <a:off x="6607099" y="2618185"/>
              <a:ext cx="2536901" cy="1191815"/>
            </a:xfrm>
            <a:prstGeom prst="rect">
              <a:avLst/>
            </a:prstGeom>
          </p:spPr>
        </p:pic>
        <p:pic>
          <p:nvPicPr>
            <p:cNvPr id="12" name="Picture 11" descr="NADH.png"/>
            <p:cNvPicPr>
              <a:picLocks noChangeAspect="1"/>
            </p:cNvPicPr>
            <p:nvPr/>
          </p:nvPicPr>
          <p:blipFill>
            <a:blip r:embed="rId7" cstate="print"/>
            <a:stretch>
              <a:fillRect/>
            </a:stretch>
          </p:blipFill>
          <p:spPr>
            <a:xfrm>
              <a:off x="0" y="2590801"/>
              <a:ext cx="2387599" cy="1280018"/>
            </a:xfrm>
            <a:prstGeom prst="rect">
              <a:avLst/>
            </a:prstGeom>
          </p:spPr>
        </p:pic>
        <p:sp>
          <p:nvSpPr>
            <p:cNvPr id="13" name="Rectangle 12"/>
            <p:cNvSpPr/>
            <p:nvPr/>
          </p:nvSpPr>
          <p:spPr>
            <a:xfrm>
              <a:off x="6311241" y="2895600"/>
              <a:ext cx="394359" cy="523220"/>
            </a:xfrm>
            <a:prstGeom prst="rect">
              <a:avLst/>
            </a:prstGeom>
          </p:spPr>
          <p:txBody>
            <a:bodyPr wrap="none">
              <a:spAutoFit/>
            </a:bodyPr>
            <a:lstStyle/>
            <a:p>
              <a:r>
                <a:rPr lang="en-US" sz="2800" dirty="0" smtClean="0"/>
                <a:t>+</a:t>
              </a:r>
              <a:endParaRPr lang="en-US" sz="2800" dirty="0"/>
            </a:p>
          </p:txBody>
        </p:sp>
      </p:grpSp>
      <p:cxnSp>
        <p:nvCxnSpPr>
          <p:cNvPr id="14" name="Straight Arrow Connector 13"/>
          <p:cNvCxnSpPr/>
          <p:nvPr/>
        </p:nvCxnSpPr>
        <p:spPr>
          <a:xfrm rot="5400000">
            <a:off x="6515894" y="4649346"/>
            <a:ext cx="2057400"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5400000">
            <a:off x="6803153" y="4479903"/>
            <a:ext cx="2004613" cy="369332"/>
          </a:xfrm>
          <a:prstGeom prst="rect">
            <a:avLst/>
          </a:prstGeom>
          <a:noFill/>
        </p:spPr>
        <p:txBody>
          <a:bodyPr wrap="none" rtlCol="0">
            <a:spAutoFit/>
          </a:bodyPr>
          <a:lstStyle/>
          <a:p>
            <a:pPr algn="ctr"/>
            <a:r>
              <a:rPr lang="en-US" dirty="0" smtClean="0"/>
              <a:t>Greater abstraction</a:t>
            </a:r>
            <a:endParaRPr lang="en-US" dirty="0"/>
          </a:p>
        </p:txBody>
      </p:sp>
      <p:cxnSp>
        <p:nvCxnSpPr>
          <p:cNvPr id="16" name="Straight Arrow Connector 15"/>
          <p:cNvCxnSpPr/>
          <p:nvPr/>
        </p:nvCxnSpPr>
        <p:spPr>
          <a:xfrm rot="16200000" flipV="1">
            <a:off x="507758" y="4649346"/>
            <a:ext cx="2057400"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6200000">
            <a:off x="791466" y="4479903"/>
            <a:ext cx="2010136" cy="369332"/>
          </a:xfrm>
          <a:prstGeom prst="rect">
            <a:avLst/>
          </a:prstGeom>
          <a:noFill/>
        </p:spPr>
        <p:txBody>
          <a:bodyPr wrap="none" rtlCol="0">
            <a:spAutoFit/>
          </a:bodyPr>
          <a:lstStyle/>
          <a:p>
            <a:pPr algn="ctr"/>
            <a:r>
              <a:rPr lang="en-US" dirty="0" smtClean="0"/>
              <a:t>Greater Confidence</a:t>
            </a:r>
            <a:endParaRPr lang="en-US" dirty="0"/>
          </a:p>
        </p:txBody>
      </p:sp>
      <p:sp>
        <p:nvSpPr>
          <p:cNvPr id="18" name="Left-Right Arrow 17"/>
          <p:cNvSpPr/>
          <p:nvPr/>
        </p:nvSpPr>
        <p:spPr>
          <a:xfrm>
            <a:off x="990600" y="1371600"/>
            <a:ext cx="7467600" cy="1905000"/>
          </a:xfrm>
          <a:prstGeom prst="leftRightArrow">
            <a:avLst>
              <a:gd name="adj1" fmla="val 50000"/>
              <a:gd name="adj2" fmla="val 28986"/>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10s-100s of thousand observations</a:t>
            </a:r>
            <a:endParaRPr lang="en-US" dirty="0"/>
          </a:p>
        </p:txBody>
      </p:sp>
      <p:sp>
        <p:nvSpPr>
          <p:cNvPr id="19" name="Left-Right Arrow 18"/>
          <p:cNvSpPr/>
          <p:nvPr/>
        </p:nvSpPr>
        <p:spPr>
          <a:xfrm>
            <a:off x="3124200" y="4648200"/>
            <a:ext cx="2895600" cy="1828800"/>
          </a:xfrm>
          <a:prstGeom prst="leftRightArrow">
            <a:avLst>
              <a:gd name="adj1" fmla="val 50000"/>
              <a:gd name="adj2" fmla="val 36364"/>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~1042 Core Reaction Operators (encode Mass Conservation)</a:t>
            </a:r>
            <a:endParaRPr lang="en-US" dirty="0"/>
          </a:p>
        </p:txBody>
      </p:sp>
      <p:sp>
        <p:nvSpPr>
          <p:cNvPr id="20" name="Left-Right Arrow 19"/>
          <p:cNvSpPr/>
          <p:nvPr/>
        </p:nvSpPr>
        <p:spPr>
          <a:xfrm>
            <a:off x="2209800" y="2971800"/>
            <a:ext cx="4876800" cy="1905000"/>
          </a:xfrm>
          <a:prstGeom prst="leftRightArrow">
            <a:avLst>
              <a:gd name="adj1" fmla="val 50000"/>
              <a:gd name="adj2" fmla="val 34667"/>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~2133 Electronic Reaction </a:t>
            </a:r>
          </a:p>
          <a:p>
            <a:pPr algn="ctr"/>
            <a:r>
              <a:rPr lang="en-US" dirty="0" smtClean="0"/>
              <a:t>Operators ( encode VSEPR)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7</a:t>
            </a:fld>
            <a:endParaRPr lang="en-US" dirty="0"/>
          </a:p>
        </p:txBody>
      </p:sp>
      <p:sp>
        <p:nvSpPr>
          <p:cNvPr id="9" name="TextBox 4"/>
          <p:cNvSpPr txBox="1">
            <a:spLocks noChangeArrowheads="1"/>
          </p:cNvSpPr>
          <p:nvPr/>
        </p:nvSpPr>
        <p:spPr bwMode="auto">
          <a:xfrm>
            <a:off x="1066800" y="2791361"/>
            <a:ext cx="7010400" cy="1323439"/>
          </a:xfrm>
          <a:prstGeom prst="rect">
            <a:avLst/>
          </a:prstGeom>
          <a:noFill/>
          <a:ln w="9525">
            <a:noFill/>
            <a:miter lim="800000"/>
            <a:headEnd/>
            <a:tailEnd/>
          </a:ln>
        </p:spPr>
        <p:txBody>
          <a:bodyPr wrap="square">
            <a:spAutoFit/>
          </a:bodyPr>
          <a:lstStyle/>
          <a:p>
            <a:pPr algn="ctr"/>
            <a:r>
              <a:rPr lang="en-US" sz="4000" b="1" dirty="0" smtClean="0">
                <a:latin typeface="Arial Bold"/>
                <a:cs typeface="Arial Bold"/>
              </a:rPr>
              <a:t>When predicting function, EC stands for enzyme crap</a:t>
            </a:r>
            <a:endParaRPr lang="en-US" sz="2400" b="1" dirty="0">
              <a:latin typeface="Arial Bold"/>
              <a:cs typeface="Arial Bo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8</a:t>
            </a:fld>
            <a:endParaRPr lang="en-US" dirty="0"/>
          </a:p>
        </p:txBody>
      </p:sp>
      <p:pic>
        <p:nvPicPr>
          <p:cNvPr id="5" name="Picture 4" descr="Screen Shot 2013-05-22 at 5.04.20 AM.png"/>
          <p:cNvPicPr>
            <a:picLocks noChangeAspect="1"/>
          </p:cNvPicPr>
          <p:nvPr/>
        </p:nvPicPr>
        <p:blipFill>
          <a:blip r:embed="rId3"/>
          <a:stretch>
            <a:fillRect/>
          </a:stretch>
        </p:blipFill>
        <p:spPr>
          <a:xfrm rot="5400000">
            <a:off x="-267710" y="2934710"/>
            <a:ext cx="3960080" cy="1291061"/>
          </a:xfrm>
          <a:prstGeom prst="rect">
            <a:avLst/>
          </a:prstGeom>
        </p:spPr>
      </p:pic>
      <p:sp>
        <p:nvSpPr>
          <p:cNvPr id="6" name="TextBox 5"/>
          <p:cNvSpPr txBox="1"/>
          <p:nvPr/>
        </p:nvSpPr>
        <p:spPr>
          <a:xfrm>
            <a:off x="2884691" y="1383268"/>
            <a:ext cx="1915909" cy="369332"/>
          </a:xfrm>
          <a:prstGeom prst="rect">
            <a:avLst/>
          </a:prstGeom>
          <a:noFill/>
        </p:spPr>
        <p:txBody>
          <a:bodyPr wrap="none" rtlCol="0">
            <a:spAutoFit/>
          </a:bodyPr>
          <a:lstStyle/>
          <a:p>
            <a:r>
              <a:rPr lang="en-US" dirty="0" smtClean="0">
                <a:solidFill>
                  <a:srgbClr val="12EB00"/>
                </a:solidFill>
              </a:rPr>
              <a:t>Act Operator Class</a:t>
            </a:r>
            <a:endParaRPr lang="en-US" dirty="0">
              <a:solidFill>
                <a:srgbClr val="12EB00"/>
              </a:solidFill>
            </a:endParaRPr>
          </a:p>
        </p:txBody>
      </p:sp>
      <p:sp>
        <p:nvSpPr>
          <p:cNvPr id="7" name="TextBox 6"/>
          <p:cNvSpPr txBox="1"/>
          <p:nvPr/>
        </p:nvSpPr>
        <p:spPr>
          <a:xfrm>
            <a:off x="533400" y="762000"/>
            <a:ext cx="2282671" cy="369332"/>
          </a:xfrm>
          <a:prstGeom prst="rect">
            <a:avLst/>
          </a:prstGeom>
          <a:noFill/>
        </p:spPr>
        <p:txBody>
          <a:bodyPr wrap="none" rtlCol="0">
            <a:spAutoFit/>
          </a:bodyPr>
          <a:lstStyle/>
          <a:p>
            <a:r>
              <a:rPr lang="en-US" dirty="0" smtClean="0">
                <a:solidFill>
                  <a:srgbClr val="FF0000"/>
                </a:solidFill>
              </a:rPr>
              <a:t>EC Class (e.g., 1.1.1.1)</a:t>
            </a:r>
            <a:endParaRPr lang="en-US" dirty="0">
              <a:solidFill>
                <a:srgbClr val="FF0000"/>
              </a:solidFill>
            </a:endParaRPr>
          </a:p>
        </p:txBody>
      </p:sp>
      <p:sp>
        <p:nvSpPr>
          <p:cNvPr id="8" name="TextBox 7"/>
          <p:cNvSpPr txBox="1"/>
          <p:nvPr/>
        </p:nvSpPr>
        <p:spPr>
          <a:xfrm>
            <a:off x="2209800" y="2200870"/>
            <a:ext cx="2286000" cy="923330"/>
          </a:xfrm>
          <a:prstGeom prst="rect">
            <a:avLst/>
          </a:prstGeom>
          <a:noFill/>
        </p:spPr>
        <p:txBody>
          <a:bodyPr wrap="square" rtlCol="0">
            <a:spAutoFit/>
          </a:bodyPr>
          <a:lstStyle/>
          <a:p>
            <a:pPr algn="ctr"/>
            <a:r>
              <a:rPr lang="en-US" dirty="0" smtClean="0"/>
              <a:t>A reaction that is in the EC class goes to the Act operator</a:t>
            </a:r>
            <a:endParaRPr lang="en-US" dirty="0"/>
          </a:p>
        </p:txBody>
      </p:sp>
      <p:cxnSp>
        <p:nvCxnSpPr>
          <p:cNvPr id="10" name="Straight Arrow Connector 9"/>
          <p:cNvCxnSpPr>
            <a:stCxn id="8" idx="0"/>
          </p:cNvCxnSpPr>
          <p:nvPr/>
        </p:nvCxnSpPr>
        <p:spPr>
          <a:xfrm rot="16200000" flipV="1">
            <a:off x="2557165" y="1405235"/>
            <a:ext cx="372070" cy="1219200"/>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p:cNvCxnSpPr>
          <p:nvPr/>
        </p:nvCxnSpPr>
        <p:spPr>
          <a:xfrm rot="16200000" flipH="1">
            <a:off x="1479234" y="1326834"/>
            <a:ext cx="545068" cy="154064"/>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1"/>
          </p:cNvCxnSpPr>
          <p:nvPr/>
        </p:nvCxnSpPr>
        <p:spPr>
          <a:xfrm rot="10800000" flipV="1">
            <a:off x="2362201" y="1567933"/>
            <a:ext cx="522491" cy="108465"/>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800599" y="1905000"/>
            <a:ext cx="3429001" cy="2819400"/>
            <a:chOff x="4800599" y="1905000"/>
            <a:chExt cx="3429001" cy="2819400"/>
          </a:xfrm>
        </p:grpSpPr>
        <p:pic>
          <p:nvPicPr>
            <p:cNvPr id="3" name="Picture 2" descr="Screen Shot 2013-05-22 at 5.04.38 AM.png"/>
            <p:cNvPicPr>
              <a:picLocks noChangeAspect="1"/>
            </p:cNvPicPr>
            <p:nvPr/>
          </p:nvPicPr>
          <p:blipFill>
            <a:blip r:embed="rId4"/>
            <a:stretch>
              <a:fillRect/>
            </a:stretch>
          </p:blipFill>
          <p:spPr>
            <a:xfrm rot="5400000">
              <a:off x="4313591" y="2925409"/>
              <a:ext cx="1962150" cy="988133"/>
            </a:xfrm>
            <a:prstGeom prst="rect">
              <a:avLst/>
            </a:prstGeom>
          </p:spPr>
        </p:pic>
        <p:sp>
          <p:nvSpPr>
            <p:cNvPr id="24" name="TextBox 23"/>
            <p:cNvSpPr txBox="1"/>
            <p:nvPr/>
          </p:nvSpPr>
          <p:spPr>
            <a:xfrm>
              <a:off x="5448300" y="1905000"/>
              <a:ext cx="2667000" cy="923330"/>
            </a:xfrm>
            <a:prstGeom prst="rect">
              <a:avLst/>
            </a:prstGeom>
            <a:noFill/>
          </p:spPr>
          <p:txBody>
            <a:bodyPr wrap="square" rtlCol="0">
              <a:spAutoFit/>
            </a:bodyPr>
            <a:lstStyle/>
            <a:p>
              <a:pPr algn="ctr"/>
              <a:r>
                <a:rPr lang="en-US" dirty="0" smtClean="0"/>
                <a:t>Sometimes an EC class is too aggregate and clubs together many chemistries</a:t>
              </a:r>
              <a:endParaRPr lang="en-US" dirty="0"/>
            </a:p>
          </p:txBody>
        </p:sp>
        <p:sp>
          <p:nvSpPr>
            <p:cNvPr id="25" name="TextBox 24"/>
            <p:cNvSpPr txBox="1"/>
            <p:nvPr/>
          </p:nvSpPr>
          <p:spPr>
            <a:xfrm>
              <a:off x="5334000" y="3801070"/>
              <a:ext cx="2895600" cy="923330"/>
            </a:xfrm>
            <a:prstGeom prst="rect">
              <a:avLst/>
            </a:prstGeom>
            <a:noFill/>
          </p:spPr>
          <p:txBody>
            <a:bodyPr wrap="square" rtlCol="0">
              <a:spAutoFit/>
            </a:bodyPr>
            <a:lstStyle/>
            <a:p>
              <a:pPr algn="ctr"/>
              <a:r>
                <a:rPr lang="en-US" dirty="0" smtClean="0"/>
                <a:t>Sometimes the same chemistry is scattered across many different EC classes</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202613" y="6556375"/>
            <a:ext cx="941387" cy="301625"/>
          </a:xfrm>
        </p:spPr>
        <p:txBody>
          <a:bodyPr/>
          <a:lstStyle/>
          <a:p>
            <a:fld id="{64DE4CB8-7C65-4D34-B79E-0A57382FA4D9}" type="slidenum">
              <a:rPr lang="en-US" smtClean="0"/>
              <a:pPr/>
              <a:t>9</a:t>
            </a:fld>
            <a:endParaRPr lang="en-US" dirty="0"/>
          </a:p>
        </p:txBody>
      </p:sp>
      <p:pic>
        <p:nvPicPr>
          <p:cNvPr id="3" name="Picture 2" descr="Screen Shot 2013-05-21 at 10.49.29 PM.png"/>
          <p:cNvPicPr>
            <a:picLocks noChangeAspect="1"/>
          </p:cNvPicPr>
          <p:nvPr/>
        </p:nvPicPr>
        <p:blipFill>
          <a:blip r:embed="rId3"/>
          <a:stretch>
            <a:fillRect/>
          </a:stretch>
        </p:blipFill>
        <p:spPr>
          <a:xfrm>
            <a:off x="-228600" y="1066800"/>
            <a:ext cx="9441166" cy="4841875"/>
          </a:xfrm>
          <a:prstGeom prst="rect">
            <a:avLst/>
          </a:prstGeom>
        </p:spPr>
      </p:pic>
      <p:sp>
        <p:nvSpPr>
          <p:cNvPr id="5" name="Rounded Rectangle 4"/>
          <p:cNvSpPr/>
          <p:nvPr/>
        </p:nvSpPr>
        <p:spPr>
          <a:xfrm>
            <a:off x="2133600" y="6248400"/>
            <a:ext cx="381000" cy="381000"/>
          </a:xfrm>
          <a:prstGeom prst="roundRect">
            <a:avLst>
              <a:gd name="adj" fmla="val 50000"/>
            </a:avLst>
          </a:prstGeom>
          <a:solidFill>
            <a:srgbClr val="12E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6" name="Rounded Rectangle 5"/>
          <p:cNvSpPr/>
          <p:nvPr/>
        </p:nvSpPr>
        <p:spPr>
          <a:xfrm>
            <a:off x="5029200" y="6248400"/>
            <a:ext cx="381000" cy="381000"/>
          </a:xfrm>
          <a:prstGeom prst="roundRect">
            <a:avLst>
              <a:gd name="adj" fmla="val 500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7" name="TextBox 6"/>
          <p:cNvSpPr txBox="1"/>
          <p:nvPr/>
        </p:nvSpPr>
        <p:spPr>
          <a:xfrm>
            <a:off x="2590800" y="6248400"/>
            <a:ext cx="2263848" cy="369332"/>
          </a:xfrm>
          <a:prstGeom prst="rect">
            <a:avLst/>
          </a:prstGeom>
          <a:noFill/>
        </p:spPr>
        <p:txBody>
          <a:bodyPr wrap="none" rtlCol="0">
            <a:spAutoFit/>
          </a:bodyPr>
          <a:lstStyle/>
          <a:p>
            <a:r>
              <a:rPr lang="en-US" dirty="0" smtClean="0">
                <a:solidFill>
                  <a:srgbClr val="12EB00"/>
                </a:solidFill>
              </a:rPr>
              <a:t>Act Reaction Operator</a:t>
            </a:r>
            <a:endParaRPr lang="en-US" dirty="0">
              <a:solidFill>
                <a:srgbClr val="12EB00"/>
              </a:solidFill>
            </a:endParaRPr>
          </a:p>
        </p:txBody>
      </p:sp>
      <p:sp>
        <p:nvSpPr>
          <p:cNvPr id="8" name="TextBox 7"/>
          <p:cNvSpPr txBox="1"/>
          <p:nvPr/>
        </p:nvSpPr>
        <p:spPr>
          <a:xfrm>
            <a:off x="5486400" y="6248400"/>
            <a:ext cx="2142008" cy="369332"/>
          </a:xfrm>
          <a:prstGeom prst="rect">
            <a:avLst/>
          </a:prstGeom>
          <a:noFill/>
        </p:spPr>
        <p:txBody>
          <a:bodyPr wrap="none" rtlCol="0">
            <a:spAutoFit/>
          </a:bodyPr>
          <a:lstStyle/>
          <a:p>
            <a:r>
              <a:rPr lang="en-US" dirty="0" smtClean="0">
                <a:solidFill>
                  <a:srgbClr val="FF0000"/>
                </a:solidFill>
              </a:rPr>
              <a:t>EC Class, e.g., 1.1.1.1</a:t>
            </a:r>
            <a:endParaRPr lang="en-US" dirty="0">
              <a:solidFill>
                <a:srgbClr val="FF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37311</TotalTime>
  <Words>1592</Words>
  <Application>Microsoft Macintosh PowerPoint</Application>
  <PresentationFormat>On-screen Show (4:3)</PresentationFormat>
  <Paragraphs>330</Paragraphs>
  <Slides>48</Slides>
  <Notes>46</Notes>
  <HiddenSlides>0</HiddenSlides>
  <MMClips>0</MMClips>
  <ScaleCrop>false</ScaleCrop>
  <HeadingPairs>
    <vt:vector size="6" baseType="variant">
      <vt:variant>
        <vt:lpstr>Design Template</vt:lpstr>
      </vt:variant>
      <vt:variant>
        <vt:i4>1</vt:i4>
      </vt:variant>
      <vt:variant>
        <vt:lpstr>Links</vt:lpstr>
      </vt:variant>
      <vt:variant>
        <vt:i4>2</vt:i4>
      </vt:variant>
      <vt:variant>
        <vt:lpstr>Slide Titles</vt:lpstr>
      </vt:variant>
      <vt:variant>
        <vt:i4>48</vt:i4>
      </vt:variant>
    </vt:vector>
  </HeadingPairs>
  <TitlesOfParts>
    <vt:vector size="51" baseType="lpstr">
      <vt:lpstr>Office Theme</vt:lpstr>
      <vt:lpstr>!OLE_LINK2</vt:lpstr>
      <vt:lpstr>!OLE_LINK1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A matter of opinion?</vt:lpstr>
      <vt:lpstr>Slide 31</vt:lpstr>
      <vt:lpstr>Slide 32</vt:lpstr>
      <vt:lpstr>Slide 33</vt:lpstr>
      <vt:lpstr>Slide 34</vt:lpstr>
      <vt:lpstr>Fun: Fast and loose with data… … but in a very precise way</vt:lpstr>
      <vt:lpstr>Slide 36</vt:lpstr>
      <vt:lpstr>Forget first, then remember</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Chasins</dc:creator>
  <cp:lastModifiedBy>Saurabh Srivastava</cp:lastModifiedBy>
  <cp:revision>2298</cp:revision>
  <cp:lastPrinted>2013-05-22T00:59:02Z</cp:lastPrinted>
  <dcterms:created xsi:type="dcterms:W3CDTF">2013-05-30T03:14:59Z</dcterms:created>
  <dcterms:modified xsi:type="dcterms:W3CDTF">2013-05-30T03:28:28Z</dcterms:modified>
</cp:coreProperties>
</file>